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80" r:id="rId6"/>
    <p:sldId id="266" r:id="rId7"/>
    <p:sldId id="257" r:id="rId8"/>
    <p:sldId id="259" r:id="rId9"/>
    <p:sldId id="271" r:id="rId10"/>
    <p:sldId id="260" r:id="rId11"/>
    <p:sldId id="267" r:id="rId12"/>
    <p:sldId id="268" r:id="rId13"/>
    <p:sldId id="269" r:id="rId14"/>
    <p:sldId id="270" r:id="rId15"/>
    <p:sldId id="263" r:id="rId16"/>
    <p:sldId id="281" r:id="rId17"/>
    <p:sldId id="282" r:id="rId18"/>
    <p:sldId id="264" r:id="rId19"/>
    <p:sldId id="265" r:id="rId20"/>
    <p:sldId id="272" r:id="rId21"/>
    <p:sldId id="276" r:id="rId22"/>
    <p:sldId id="277" r:id="rId23"/>
    <p:sldId id="278" r:id="rId24"/>
    <p:sldId id="273" r:id="rId25"/>
    <p:sldId id="279" r:id="rId26"/>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1D2"/>
    <a:srgbClr val="698973"/>
    <a:srgbClr val="698A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77D6B-2519-4FE3-BF1E-0385406F13BC}" v="5" dt="2024-04-15T13:23:47.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256" autoAdjust="0"/>
  </p:normalViewPr>
  <p:slideViewPr>
    <p:cSldViewPr snapToGrid="0" snapToObjects="1">
      <p:cViewPr varScale="1">
        <p:scale>
          <a:sx n="88" d="100"/>
          <a:sy n="88" d="100"/>
        </p:scale>
        <p:origin x="76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1" d="100"/>
          <a:sy n="41" d="100"/>
        </p:scale>
        <p:origin x="3499"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Anna Cablé, Le Moulin Nature" userId="4629a5f6-2ed2-4e66-9892-0ff14240dbfc" providerId="ADAL" clId="{DE877D6B-2519-4FE3-BF1E-0385406F13BC}"/>
    <pc:docChg chg="modSld">
      <pc:chgData name="Rose-Anna Cablé, Le Moulin Nature" userId="4629a5f6-2ed2-4e66-9892-0ff14240dbfc" providerId="ADAL" clId="{DE877D6B-2519-4FE3-BF1E-0385406F13BC}" dt="2024-04-15T13:23:47.896" v="3" actId="113"/>
      <pc:docMkLst>
        <pc:docMk/>
      </pc:docMkLst>
      <pc:sldChg chg="modSp">
        <pc:chgData name="Rose-Anna Cablé, Le Moulin Nature" userId="4629a5f6-2ed2-4e66-9892-0ff14240dbfc" providerId="ADAL" clId="{DE877D6B-2519-4FE3-BF1E-0385406F13BC}" dt="2024-04-15T13:23:47.896" v="3" actId="113"/>
        <pc:sldMkLst>
          <pc:docMk/>
          <pc:sldMk cId="0" sldId="260"/>
        </pc:sldMkLst>
        <pc:graphicFrameChg chg="mod">
          <ac:chgData name="Rose-Anna Cablé, Le Moulin Nature" userId="4629a5f6-2ed2-4e66-9892-0ff14240dbfc" providerId="ADAL" clId="{DE877D6B-2519-4FE3-BF1E-0385406F13BC}" dt="2024-04-15T13:23:47.896" v="3" actId="113"/>
          <ac:graphicFrameMkLst>
            <pc:docMk/>
            <pc:sldMk cId="0" sldId="260"/>
            <ac:graphicFrameMk id="16" creationId="{635F0FE0-A396-C75F-DE2C-F65551C8332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0BC7FB-735F-4856-AED1-B24710BCE2A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fr-FR"/>
        </a:p>
      </dgm:t>
    </dgm:pt>
    <dgm:pt modelId="{2D2520BC-E337-4DBA-B710-0EDE10C48840}" type="asst">
      <dgm:prSet phldrT="[Texte]" custT="1"/>
      <dgm:spPr>
        <a:xfrm>
          <a:off x="3458983" y="122067"/>
          <a:ext cx="2070942" cy="868655"/>
        </a:xfrm>
        <a:prstGeom prst="roundRect">
          <a:avLst>
            <a:gd name="adj" fmla="val 10000"/>
          </a:avLst>
        </a:prstGeom>
        <a:ln>
          <a:solidFill>
            <a:srgbClr val="E9E1D2"/>
          </a:solidFill>
        </a:ln>
      </dgm:spPr>
      <dgm:t>
        <a:bodyPr/>
        <a:lstStyle/>
        <a:p>
          <a:r>
            <a:rPr lang="fr-FR" sz="2000" b="0" dirty="0">
              <a:latin typeface="+mj-lt"/>
              <a:ea typeface="+mn-ea"/>
              <a:cs typeface="+mn-cs"/>
            </a:rPr>
            <a:t>Véronique MATEUS</a:t>
          </a:r>
        </a:p>
        <a:p>
          <a:r>
            <a:rPr lang="fr-FR" sz="1400" b="0" i="1" dirty="0">
              <a:latin typeface="+mj-lt"/>
              <a:ea typeface="+mn-ea"/>
              <a:cs typeface="+mn-cs"/>
            </a:rPr>
            <a:t>Directrice</a:t>
          </a:r>
        </a:p>
      </dgm:t>
    </dgm:pt>
    <dgm:pt modelId="{0AFFA6C7-89C2-4600-81A7-A4F2FFA4424E}" type="parTrans" cxnId="{9DAE6299-CCF7-465C-841A-C7A5F00DEFAD}">
      <dgm:prSet/>
      <dgm:spPr/>
      <dgm:t>
        <a:bodyPr/>
        <a:lstStyle/>
        <a:p>
          <a:endParaRPr lang="fr-FR">
            <a:solidFill>
              <a:sysClr val="windowText" lastClr="000000"/>
            </a:solidFill>
          </a:endParaRPr>
        </a:p>
      </dgm:t>
    </dgm:pt>
    <dgm:pt modelId="{B465710C-3FD4-4DDD-B570-5C4792401266}" type="sibTrans" cxnId="{9DAE6299-CCF7-465C-841A-C7A5F00DEFAD}">
      <dgm:prSet/>
      <dgm:spPr/>
      <dgm:t>
        <a:bodyPr/>
        <a:lstStyle/>
        <a:p>
          <a:endParaRPr lang="fr-FR">
            <a:solidFill>
              <a:sysClr val="windowText" lastClr="000000"/>
            </a:solidFill>
          </a:endParaRPr>
        </a:p>
      </dgm:t>
    </dgm:pt>
    <dgm:pt modelId="{A605380C-9116-4617-B7CB-5D134DED74BD}" type="asst">
      <dgm:prSet phldrT="[Texte]" custT="1"/>
      <dgm:spPr>
        <a:xfrm>
          <a:off x="1537636" y="1318204"/>
          <a:ext cx="3544208" cy="880631"/>
        </a:xfrm>
        <a:ln>
          <a:solidFill>
            <a:srgbClr val="E9E1D2"/>
          </a:solidFill>
        </a:ln>
      </dgm:spPr>
      <dgm:t>
        <a:bodyPr/>
        <a:lstStyle/>
        <a:p>
          <a:r>
            <a:rPr lang="fr-FR" sz="2000" b="0" dirty="0">
              <a:latin typeface="+mj-lt"/>
              <a:ea typeface="+mn-ea"/>
              <a:cs typeface="+mn-cs"/>
            </a:rPr>
            <a:t>Rose-Anna CABL</a:t>
          </a:r>
          <a:r>
            <a:rPr lang="fr-FR" sz="2000" b="0" dirty="0">
              <a:latin typeface="Aptos Narrow" panose="020B0004020202020204" pitchFamily="34" charset="0"/>
              <a:ea typeface="+mn-ea"/>
              <a:cs typeface="+mn-cs"/>
            </a:rPr>
            <a:t>É</a:t>
          </a:r>
          <a:endParaRPr lang="fr-FR" sz="2000" b="0" dirty="0">
            <a:latin typeface="+mj-lt"/>
            <a:ea typeface="+mn-ea"/>
            <a:cs typeface="+mn-cs"/>
          </a:endParaRPr>
        </a:p>
        <a:p>
          <a:r>
            <a:rPr lang="fr-FR" sz="1400" b="0" i="1" dirty="0">
              <a:latin typeface="+mj-lt"/>
              <a:ea typeface="+mn-ea"/>
              <a:cs typeface="+mn-cs"/>
            </a:rPr>
            <a:t>Responsable de l’organisme de formation</a:t>
          </a:r>
        </a:p>
      </dgm:t>
    </dgm:pt>
    <dgm:pt modelId="{014343F9-83A4-4556-9504-427C4D5E99E0}" type="parTrans" cxnId="{3583CF98-E190-4179-BB10-9B7673541639}">
      <dgm:prSet/>
      <dgm:spPr>
        <a:xfrm>
          <a:off x="3184628" y="871865"/>
          <a:ext cx="1184714" cy="327482"/>
        </a:xfrm>
        <a:ln>
          <a:solidFill>
            <a:srgbClr val="E9E1D2"/>
          </a:solidFill>
        </a:ln>
      </dgm:spPr>
      <dgm:t>
        <a:bodyPr/>
        <a:lstStyle/>
        <a:p>
          <a:endParaRPr lang="fr-FR">
            <a:solidFill>
              <a:sysClr val="windowText" lastClr="000000"/>
            </a:solidFill>
          </a:endParaRPr>
        </a:p>
      </dgm:t>
    </dgm:pt>
    <dgm:pt modelId="{9EA10194-31BE-4E4A-B80A-0A0238B4B1B6}" type="sibTrans" cxnId="{3583CF98-E190-4179-BB10-9B7673541639}">
      <dgm:prSet/>
      <dgm:spPr/>
      <dgm:t>
        <a:bodyPr/>
        <a:lstStyle/>
        <a:p>
          <a:endParaRPr lang="fr-FR">
            <a:solidFill>
              <a:sysClr val="windowText" lastClr="000000"/>
            </a:solidFill>
          </a:endParaRPr>
        </a:p>
      </dgm:t>
    </dgm:pt>
    <dgm:pt modelId="{239009B6-28D2-45D6-B1D3-4BCB9666350E}" type="asst">
      <dgm:prSet phldrT="[Texte]" custT="1"/>
      <dgm:spPr>
        <a:xfrm>
          <a:off x="5332070" y="1318204"/>
          <a:ext cx="2119203" cy="1077605"/>
        </a:xfrm>
        <a:ln>
          <a:solidFill>
            <a:srgbClr val="E9E1D2"/>
          </a:solidFill>
        </a:ln>
      </dgm:spPr>
      <dgm:t>
        <a:bodyPr/>
        <a:lstStyle/>
        <a:p>
          <a:r>
            <a:rPr lang="fr-FR" sz="1600" b="0" kern="1200" dirty="0">
              <a:solidFill>
                <a:prstClr val="black">
                  <a:hueOff val="0"/>
                  <a:satOff val="0"/>
                  <a:lumOff val="0"/>
                  <a:alphaOff val="0"/>
                </a:prstClr>
              </a:solidFill>
              <a:latin typeface="Calibri Light" panose="020F0302020204030204"/>
              <a:ea typeface="+mn-ea"/>
              <a:cs typeface="+mn-cs"/>
            </a:rPr>
            <a:t>Services supports</a:t>
          </a:r>
        </a:p>
        <a:p>
          <a:r>
            <a:rPr lang="fr-FR" sz="1600" b="0" kern="1200" dirty="0">
              <a:solidFill>
                <a:prstClr val="black">
                  <a:hueOff val="0"/>
                  <a:satOff val="0"/>
                  <a:lumOff val="0"/>
                  <a:alphaOff val="0"/>
                </a:prstClr>
              </a:solidFill>
              <a:latin typeface="Calibri Light" panose="020F0302020204030204"/>
              <a:ea typeface="+mn-ea"/>
              <a:cs typeface="+mn-cs"/>
            </a:rPr>
            <a:t>Comptabilité / Administratif/ RH</a:t>
          </a:r>
        </a:p>
      </dgm:t>
    </dgm:pt>
    <dgm:pt modelId="{C4939C6A-26BD-4683-95AB-8F10AC47CA06}" type="parTrans" cxnId="{C3D6A47A-F6D2-43EA-9A27-9DEB001E8EB6}">
      <dgm:prSet/>
      <dgm:spPr>
        <a:xfrm>
          <a:off x="4369342" y="871865"/>
          <a:ext cx="1897216" cy="327482"/>
        </a:xfrm>
        <a:ln>
          <a:solidFill>
            <a:srgbClr val="E9E1D2"/>
          </a:solidFill>
        </a:ln>
      </dgm:spPr>
      <dgm:t>
        <a:bodyPr/>
        <a:lstStyle/>
        <a:p>
          <a:endParaRPr lang="fr-FR">
            <a:solidFill>
              <a:sysClr val="windowText" lastClr="000000"/>
            </a:solidFill>
          </a:endParaRPr>
        </a:p>
      </dgm:t>
    </dgm:pt>
    <dgm:pt modelId="{A305276F-E6D1-4FE3-936F-9D670BAC2390}" type="sibTrans" cxnId="{C3D6A47A-F6D2-43EA-9A27-9DEB001E8EB6}">
      <dgm:prSet/>
      <dgm:spPr/>
      <dgm:t>
        <a:bodyPr/>
        <a:lstStyle/>
        <a:p>
          <a:endParaRPr lang="fr-FR">
            <a:solidFill>
              <a:sysClr val="windowText" lastClr="000000"/>
            </a:solidFill>
          </a:endParaRPr>
        </a:p>
      </dgm:t>
    </dgm:pt>
    <dgm:pt modelId="{1E9EF9E9-BE8B-45D3-8467-6511301A2C22}" type="asst">
      <dgm:prSet phldrT="[Texte]" custT="1"/>
      <dgm:spPr>
        <a:xfrm>
          <a:off x="570010" y="3568820"/>
          <a:ext cx="1723252" cy="963817"/>
        </a:xfrm>
        <a:ln>
          <a:solidFill>
            <a:srgbClr val="E9E1D2"/>
          </a:solidFill>
        </a:ln>
      </dgm:spPr>
      <dgm:t>
        <a:bodyPr/>
        <a:lstStyle/>
        <a:p>
          <a:r>
            <a:rPr lang="fr-FR" sz="2000" b="0" kern="1200" dirty="0">
              <a:solidFill>
                <a:prstClr val="black">
                  <a:hueOff val="0"/>
                  <a:satOff val="0"/>
                  <a:lumOff val="0"/>
                  <a:alphaOff val="0"/>
                </a:prstClr>
              </a:solidFill>
              <a:latin typeface="Calibri Light" panose="020F0302020204030204"/>
              <a:ea typeface="+mn-ea"/>
              <a:cs typeface="+mn-cs"/>
            </a:rPr>
            <a:t>Julia HAMADA</a:t>
          </a:r>
        </a:p>
        <a:p>
          <a:r>
            <a:rPr lang="fr-FR" sz="1400" b="0" i="1" kern="1200" dirty="0">
              <a:solidFill>
                <a:prstClr val="black">
                  <a:hueOff val="0"/>
                  <a:satOff val="0"/>
                  <a:lumOff val="0"/>
                  <a:alphaOff val="0"/>
                </a:prstClr>
              </a:solidFill>
              <a:latin typeface="Calibri Light" panose="020F0302020204030204"/>
              <a:ea typeface="+mn-ea"/>
              <a:cs typeface="+mn-cs"/>
            </a:rPr>
            <a:t>Formations Alimentation et Nature</a:t>
          </a:r>
        </a:p>
      </dgm:t>
    </dgm:pt>
    <dgm:pt modelId="{322981E6-0A1D-4B1D-B0AF-7D9F5ABA05F1}" type="sibTrans" cxnId="{AA12787C-F54F-4831-B903-51B48E67E407}">
      <dgm:prSet/>
      <dgm:spPr/>
      <dgm:t>
        <a:bodyPr/>
        <a:lstStyle/>
        <a:p>
          <a:endParaRPr lang="fr-FR">
            <a:solidFill>
              <a:sysClr val="windowText" lastClr="000000"/>
            </a:solidFill>
          </a:endParaRPr>
        </a:p>
      </dgm:t>
    </dgm:pt>
    <dgm:pt modelId="{982E3A6C-C43C-435C-8867-583BE41601F1}" type="parTrans" cxnId="{AA12787C-F54F-4831-B903-51B48E67E407}">
      <dgm:prSet/>
      <dgm:spPr>
        <a:xfrm>
          <a:off x="1306523" y="3122480"/>
          <a:ext cx="1878104" cy="327482"/>
        </a:xfrm>
        <a:ln>
          <a:solidFill>
            <a:srgbClr val="E9E1D2"/>
          </a:solidFill>
        </a:ln>
      </dgm:spPr>
      <dgm:t>
        <a:bodyPr/>
        <a:lstStyle/>
        <a:p>
          <a:endParaRPr lang="fr-FR">
            <a:solidFill>
              <a:sysClr val="windowText" lastClr="000000"/>
            </a:solidFill>
          </a:endParaRPr>
        </a:p>
      </dgm:t>
    </dgm:pt>
    <dgm:pt modelId="{EA4B9DAA-20F6-4B50-B340-63EF008B5CEF}" type="asst">
      <dgm:prSet phldrT="[Texte]" custT="1"/>
      <dgm:spPr>
        <a:xfrm>
          <a:off x="2187712" y="2526318"/>
          <a:ext cx="2244056" cy="715019"/>
        </a:xfrm>
        <a:ln>
          <a:solidFill>
            <a:srgbClr val="E9E1D2"/>
          </a:solidFill>
        </a:ln>
      </dgm:spPr>
      <dgm:t>
        <a:bodyPr/>
        <a:lstStyle/>
        <a:p>
          <a:r>
            <a:rPr lang="fr-FR" sz="1600" b="0" kern="1200" dirty="0">
              <a:solidFill>
                <a:prstClr val="black">
                  <a:hueOff val="0"/>
                  <a:satOff val="0"/>
                  <a:lumOff val="0"/>
                  <a:alphaOff val="0"/>
                </a:prstClr>
              </a:solidFill>
              <a:latin typeface="Calibri Light" panose="020F0302020204030204"/>
              <a:ea typeface="+mn-ea"/>
              <a:cs typeface="+mn-cs"/>
            </a:rPr>
            <a:t>Equipes de formateurs et intervenants</a:t>
          </a:r>
        </a:p>
      </dgm:t>
    </dgm:pt>
    <dgm:pt modelId="{E011F0C9-8B71-4D45-822A-B5CAC35B57AD}" type="parTrans" cxnId="{774E649C-F304-4AFE-B28C-87215FBE1309}">
      <dgm:prSet/>
      <dgm:spPr>
        <a:xfrm>
          <a:off x="3138908" y="2079979"/>
          <a:ext cx="91440" cy="327482"/>
        </a:xfrm>
      </dgm:spPr>
      <dgm:t>
        <a:bodyPr/>
        <a:lstStyle/>
        <a:p>
          <a:endParaRPr lang="fr-FR">
            <a:solidFill>
              <a:sysClr val="windowText" lastClr="000000"/>
            </a:solidFill>
          </a:endParaRPr>
        </a:p>
      </dgm:t>
    </dgm:pt>
    <dgm:pt modelId="{D9D3BDD6-9C18-4AB7-9652-7E1817A0E4A9}" type="sibTrans" cxnId="{774E649C-F304-4AFE-B28C-87215FBE1309}">
      <dgm:prSet/>
      <dgm:spPr/>
      <dgm:t>
        <a:bodyPr/>
        <a:lstStyle/>
        <a:p>
          <a:endParaRPr lang="fr-FR">
            <a:solidFill>
              <a:sysClr val="windowText" lastClr="000000"/>
            </a:solidFill>
          </a:endParaRPr>
        </a:p>
      </dgm:t>
    </dgm:pt>
    <dgm:pt modelId="{337EFCC8-6417-48B6-B588-9C155A444929}" type="asst">
      <dgm:prSet phldrT="[Texte]" custT="1"/>
      <dgm:spPr>
        <a:xfrm>
          <a:off x="2543488" y="3568820"/>
          <a:ext cx="1755061" cy="960756"/>
        </a:xfrm>
        <a:ln>
          <a:solidFill>
            <a:srgbClr val="E9E1D2"/>
          </a:solidFill>
        </a:ln>
      </dgm:spPr>
      <dgm:t>
        <a:bodyPr/>
        <a:lstStyle/>
        <a:p>
          <a:r>
            <a:rPr lang="fr-FR" sz="2000" b="0" kern="1200" dirty="0">
              <a:solidFill>
                <a:prstClr val="black">
                  <a:hueOff val="0"/>
                  <a:satOff val="0"/>
                  <a:lumOff val="0"/>
                  <a:alphaOff val="0"/>
                </a:prstClr>
              </a:solidFill>
              <a:latin typeface="Calibri Light" panose="020F0302020204030204"/>
              <a:ea typeface="+mn-ea"/>
              <a:cs typeface="+mn-cs"/>
            </a:rPr>
            <a:t>Samuel MURINGER</a:t>
          </a:r>
          <a:endParaRPr lang="fr-FR" sz="2000" b="0" i="1" kern="1200" dirty="0">
            <a:solidFill>
              <a:prstClr val="black">
                <a:hueOff val="0"/>
                <a:satOff val="0"/>
                <a:lumOff val="0"/>
                <a:alphaOff val="0"/>
              </a:prstClr>
            </a:solidFill>
            <a:latin typeface="Calibri Light" panose="020F0302020204030204"/>
            <a:ea typeface="+mn-ea"/>
            <a:cs typeface="+mn-cs"/>
          </a:endParaRPr>
        </a:p>
        <a:p>
          <a:r>
            <a:rPr lang="fr-FR" sz="1400" b="0" i="1" kern="1200" dirty="0">
              <a:solidFill>
                <a:prstClr val="black">
                  <a:hueOff val="0"/>
                  <a:satOff val="0"/>
                  <a:lumOff val="0"/>
                  <a:alphaOff val="0"/>
                </a:prstClr>
              </a:solidFill>
              <a:latin typeface="Calibri Light" panose="020F0302020204030204"/>
              <a:ea typeface="+mn-ea"/>
              <a:cs typeface="+mn-cs"/>
            </a:rPr>
            <a:t>Ecole Être</a:t>
          </a:r>
        </a:p>
      </dgm:t>
    </dgm:pt>
    <dgm:pt modelId="{50E5CF20-07B0-4FA6-9153-D99AB834D307}" type="parTrans" cxnId="{B7437579-03E8-43A6-B5CE-6DB99A71C6B5}">
      <dgm:prSet/>
      <dgm:spPr>
        <a:xfrm>
          <a:off x="3184628" y="3122480"/>
          <a:ext cx="111278" cy="327482"/>
        </a:xfrm>
        <a:ln>
          <a:solidFill>
            <a:srgbClr val="E9E1D2"/>
          </a:solidFill>
        </a:ln>
      </dgm:spPr>
      <dgm:t>
        <a:bodyPr/>
        <a:lstStyle/>
        <a:p>
          <a:endParaRPr lang="fr-FR">
            <a:solidFill>
              <a:sysClr val="windowText" lastClr="000000"/>
            </a:solidFill>
          </a:endParaRPr>
        </a:p>
      </dgm:t>
    </dgm:pt>
    <dgm:pt modelId="{6F34860C-9A7B-4A1B-9B32-34873B99BA0B}" type="sibTrans" cxnId="{B7437579-03E8-43A6-B5CE-6DB99A71C6B5}">
      <dgm:prSet/>
      <dgm:spPr/>
      <dgm:t>
        <a:bodyPr/>
        <a:lstStyle/>
        <a:p>
          <a:endParaRPr lang="fr-FR">
            <a:solidFill>
              <a:sysClr val="windowText" lastClr="000000"/>
            </a:solidFill>
          </a:endParaRPr>
        </a:p>
      </dgm:t>
    </dgm:pt>
    <dgm:pt modelId="{4CCDB122-1C2A-4BB2-B6FB-9FF1AE466B18}" type="asst">
      <dgm:prSet phldrT="[Texte]" custT="1"/>
      <dgm:spPr>
        <a:xfrm>
          <a:off x="3458983" y="122067"/>
          <a:ext cx="2070942" cy="868655"/>
        </a:xfrm>
        <a:ln>
          <a:solidFill>
            <a:srgbClr val="E9E1D2"/>
          </a:solidFill>
        </a:ln>
      </dgm:spPr>
      <dgm:t>
        <a:bodyPr/>
        <a:lstStyle/>
        <a:p>
          <a:r>
            <a:rPr lang="fr-FR" sz="2000" b="0" kern="1200" dirty="0">
              <a:solidFill>
                <a:prstClr val="black">
                  <a:hueOff val="0"/>
                  <a:satOff val="0"/>
                  <a:lumOff val="0"/>
                  <a:alphaOff val="0"/>
                </a:prstClr>
              </a:solidFill>
              <a:latin typeface="Calibri Light" panose="020F0302020204030204"/>
              <a:ea typeface="+mn-ea"/>
              <a:cs typeface="+mn-cs"/>
            </a:rPr>
            <a:t>Fabio BORTOLIN</a:t>
          </a:r>
        </a:p>
        <a:p>
          <a:r>
            <a:rPr lang="fr-FR" sz="1400" b="0" i="1" kern="1200" dirty="0">
              <a:latin typeface="+mj-lt"/>
              <a:ea typeface="+mn-ea"/>
              <a:cs typeface="+mn-cs"/>
            </a:rPr>
            <a:t>Directeur pédagogique</a:t>
          </a:r>
        </a:p>
      </dgm:t>
    </dgm:pt>
    <dgm:pt modelId="{57C0EC9F-3453-4618-985A-A1188DB08216}" type="parTrans" cxnId="{702EC82F-6BA0-46A3-87BD-0D73BC1F3C07}">
      <dgm:prSet/>
      <dgm:spPr/>
      <dgm:t>
        <a:bodyPr/>
        <a:lstStyle/>
        <a:p>
          <a:endParaRPr lang="fr-FR"/>
        </a:p>
      </dgm:t>
    </dgm:pt>
    <dgm:pt modelId="{21675064-0FAA-4530-92A9-ABB842F90A58}" type="sibTrans" cxnId="{702EC82F-6BA0-46A3-87BD-0D73BC1F3C07}">
      <dgm:prSet/>
      <dgm:spPr/>
      <dgm:t>
        <a:bodyPr/>
        <a:lstStyle/>
        <a:p>
          <a:endParaRPr lang="fr-FR"/>
        </a:p>
      </dgm:t>
    </dgm:pt>
    <dgm:pt modelId="{824A56FC-C130-48F0-B07B-45C55B31A164}" type="asst">
      <dgm:prSet phldrT="[Texte]" custT="1"/>
      <dgm:spPr>
        <a:xfrm>
          <a:off x="3458983" y="122067"/>
          <a:ext cx="2070942" cy="868655"/>
        </a:xfrm>
        <a:ln>
          <a:solidFill>
            <a:srgbClr val="E9E1D2"/>
          </a:solidFill>
        </a:ln>
      </dgm:spPr>
      <dgm:t>
        <a:bodyPr/>
        <a:lstStyle/>
        <a:p>
          <a:r>
            <a:rPr lang="fr-FR" sz="2000" b="0" kern="1200" dirty="0">
              <a:solidFill>
                <a:prstClr val="black">
                  <a:hueOff val="0"/>
                  <a:satOff val="0"/>
                  <a:lumOff val="0"/>
                  <a:alphaOff val="0"/>
                </a:prstClr>
              </a:solidFill>
              <a:latin typeface="Calibri Light" panose="020F0302020204030204"/>
              <a:ea typeface="+mn-ea"/>
              <a:cs typeface="+mn-cs"/>
            </a:rPr>
            <a:t>Aurélien BONNET</a:t>
          </a:r>
        </a:p>
        <a:p>
          <a:r>
            <a:rPr lang="fr-FR" sz="1400" b="0" i="1" kern="1200" dirty="0">
              <a:latin typeface="+mj-lt"/>
              <a:ea typeface="+mn-ea"/>
              <a:cs typeface="+mn-cs"/>
            </a:rPr>
            <a:t>Référant handicap</a:t>
          </a:r>
        </a:p>
      </dgm:t>
    </dgm:pt>
    <dgm:pt modelId="{C477375C-5DCD-4FF3-B8BD-38F77F110C88}" type="parTrans" cxnId="{C5008A18-7B5A-4C75-BA33-CA8F720C7E17}">
      <dgm:prSet/>
      <dgm:spPr/>
      <dgm:t>
        <a:bodyPr/>
        <a:lstStyle/>
        <a:p>
          <a:endParaRPr lang="fr-FR"/>
        </a:p>
      </dgm:t>
    </dgm:pt>
    <dgm:pt modelId="{F739C90A-F349-4F9F-9380-59DCDD1B562E}" type="sibTrans" cxnId="{C5008A18-7B5A-4C75-BA33-CA8F720C7E17}">
      <dgm:prSet/>
      <dgm:spPr/>
      <dgm:t>
        <a:bodyPr/>
        <a:lstStyle/>
        <a:p>
          <a:endParaRPr lang="fr-FR"/>
        </a:p>
      </dgm:t>
    </dgm:pt>
    <dgm:pt modelId="{39CC0CF4-4932-450C-8CFC-4DA64D8C980C}" type="pres">
      <dgm:prSet presAssocID="{E70BC7FB-735F-4856-AED1-B24710BCE2AE}" presName="hierChild1" presStyleCnt="0">
        <dgm:presLayoutVars>
          <dgm:chPref val="1"/>
          <dgm:dir/>
          <dgm:animOne val="branch"/>
          <dgm:animLvl val="lvl"/>
          <dgm:resizeHandles/>
        </dgm:presLayoutVars>
      </dgm:prSet>
      <dgm:spPr/>
    </dgm:pt>
    <dgm:pt modelId="{172E4AFE-172E-4E07-8817-2F077D68D8AE}" type="pres">
      <dgm:prSet presAssocID="{2D2520BC-E337-4DBA-B710-0EDE10C48840}" presName="hierRoot1" presStyleCnt="0"/>
      <dgm:spPr/>
    </dgm:pt>
    <dgm:pt modelId="{DFDA3EE7-804E-46EC-A0FB-5872E64B6A47}" type="pres">
      <dgm:prSet presAssocID="{2D2520BC-E337-4DBA-B710-0EDE10C48840}" presName="composite" presStyleCnt="0"/>
      <dgm:spPr/>
    </dgm:pt>
    <dgm:pt modelId="{1BDBA258-0EDF-4538-A52E-9A0D397FB6DE}" type="pres">
      <dgm:prSet presAssocID="{2D2520BC-E337-4DBA-B710-0EDE10C48840}" presName="background" presStyleLbl="node0" presStyleIdx="0" presStyleCnt="1"/>
      <dgm:spPr>
        <a:xfrm>
          <a:off x="3333871" y="3210"/>
          <a:ext cx="2070942" cy="868655"/>
        </a:xfrm>
        <a:prstGeom prst="roundRect">
          <a:avLst>
            <a:gd name="adj" fmla="val 10000"/>
          </a:avLst>
        </a:prstGeom>
        <a:solidFill>
          <a:srgbClr val="698973"/>
        </a:solidFill>
      </dgm:spPr>
    </dgm:pt>
    <dgm:pt modelId="{BE53D0DE-4617-4A46-979D-C66265296CDF}" type="pres">
      <dgm:prSet presAssocID="{2D2520BC-E337-4DBA-B710-0EDE10C48840}" presName="text" presStyleLbl="fgAcc0" presStyleIdx="0" presStyleCnt="1" custScaleX="183918" custScaleY="121487">
        <dgm:presLayoutVars>
          <dgm:chPref val="3"/>
        </dgm:presLayoutVars>
      </dgm:prSet>
      <dgm:spPr/>
    </dgm:pt>
    <dgm:pt modelId="{B415912D-577A-4ED8-A105-61A30534194C}" type="pres">
      <dgm:prSet presAssocID="{2D2520BC-E337-4DBA-B710-0EDE10C48840}" presName="hierChild2" presStyleCnt="0"/>
      <dgm:spPr/>
    </dgm:pt>
    <dgm:pt modelId="{6D4D6242-0984-4E39-A1AD-09018D085E25}" type="pres">
      <dgm:prSet presAssocID="{C477375C-5DCD-4FF3-B8BD-38F77F110C88}" presName="Name10" presStyleLbl="parChTrans1D2" presStyleIdx="0" presStyleCnt="4"/>
      <dgm:spPr/>
    </dgm:pt>
    <dgm:pt modelId="{B589445B-3E46-4D63-9F26-B34D7518FC11}" type="pres">
      <dgm:prSet presAssocID="{824A56FC-C130-48F0-B07B-45C55B31A164}" presName="hierRoot2" presStyleCnt="0"/>
      <dgm:spPr/>
    </dgm:pt>
    <dgm:pt modelId="{9795F4B4-7F10-4D1F-83EF-03C9D49D0CD6}" type="pres">
      <dgm:prSet presAssocID="{824A56FC-C130-48F0-B07B-45C55B31A164}" presName="composite2" presStyleCnt="0"/>
      <dgm:spPr/>
    </dgm:pt>
    <dgm:pt modelId="{3B5A8B79-BAED-4EDF-99CC-95987345F1C8}" type="pres">
      <dgm:prSet presAssocID="{824A56FC-C130-48F0-B07B-45C55B31A164}" presName="background2" presStyleLbl="asst0" presStyleIdx="0" presStyleCnt="7"/>
      <dgm:spPr>
        <a:solidFill>
          <a:schemeClr val="accent6">
            <a:lumMod val="75000"/>
          </a:schemeClr>
        </a:solidFill>
      </dgm:spPr>
    </dgm:pt>
    <dgm:pt modelId="{15894CDF-38F1-4496-BBD8-7E1390178810}" type="pres">
      <dgm:prSet presAssocID="{824A56FC-C130-48F0-B07B-45C55B31A164}" presName="text2" presStyleLbl="fgAcc2" presStyleIdx="0" presStyleCnt="4" custScaleX="163881" custLinFactNeighborX="-824" custLinFactNeighborY="-1298">
        <dgm:presLayoutVars>
          <dgm:chPref val="3"/>
        </dgm:presLayoutVars>
      </dgm:prSet>
      <dgm:spPr/>
    </dgm:pt>
    <dgm:pt modelId="{BEDE4471-EE09-4EB2-92C3-3D1B028B333F}" type="pres">
      <dgm:prSet presAssocID="{824A56FC-C130-48F0-B07B-45C55B31A164}" presName="hierChild3" presStyleCnt="0"/>
      <dgm:spPr/>
    </dgm:pt>
    <dgm:pt modelId="{704A25C2-5D78-46F8-912C-00C077BD076E}" type="pres">
      <dgm:prSet presAssocID="{57C0EC9F-3453-4618-985A-A1188DB08216}" presName="Name10" presStyleLbl="parChTrans1D2" presStyleIdx="1" presStyleCnt="4"/>
      <dgm:spPr/>
    </dgm:pt>
    <dgm:pt modelId="{B0952CDE-CAEA-45F5-90F2-3EAB0BBABE0B}" type="pres">
      <dgm:prSet presAssocID="{4CCDB122-1C2A-4BB2-B6FB-9FF1AE466B18}" presName="hierRoot2" presStyleCnt="0"/>
      <dgm:spPr/>
    </dgm:pt>
    <dgm:pt modelId="{B7597747-BCA7-49BC-89E2-46EDEC09EFB2}" type="pres">
      <dgm:prSet presAssocID="{4CCDB122-1C2A-4BB2-B6FB-9FF1AE466B18}" presName="composite2" presStyleCnt="0"/>
      <dgm:spPr/>
    </dgm:pt>
    <dgm:pt modelId="{0FEE17D8-9A06-4CD1-B2EA-AC4FDCBF81F1}" type="pres">
      <dgm:prSet presAssocID="{4CCDB122-1C2A-4BB2-B6FB-9FF1AE466B18}" presName="background2" presStyleLbl="asst0" presStyleIdx="1" presStyleCnt="7"/>
      <dgm:spPr>
        <a:solidFill>
          <a:schemeClr val="accent6">
            <a:lumMod val="75000"/>
          </a:schemeClr>
        </a:solidFill>
      </dgm:spPr>
    </dgm:pt>
    <dgm:pt modelId="{16F6BC39-C4FB-43B4-BBAF-7715EF571F02}" type="pres">
      <dgm:prSet presAssocID="{4CCDB122-1C2A-4BB2-B6FB-9FF1AE466B18}" presName="text2" presStyleLbl="fgAcc2" presStyleIdx="1" presStyleCnt="4" custScaleX="151565">
        <dgm:presLayoutVars>
          <dgm:chPref val="3"/>
        </dgm:presLayoutVars>
      </dgm:prSet>
      <dgm:spPr/>
    </dgm:pt>
    <dgm:pt modelId="{8200A630-6FD3-4158-A7A5-49334B016142}" type="pres">
      <dgm:prSet presAssocID="{4CCDB122-1C2A-4BB2-B6FB-9FF1AE466B18}" presName="hierChild3" presStyleCnt="0"/>
      <dgm:spPr/>
    </dgm:pt>
    <dgm:pt modelId="{CEA32F10-D43E-4964-9F60-1CFB2F52135C}" type="pres">
      <dgm:prSet presAssocID="{014343F9-83A4-4556-9504-427C4D5E99E0}" presName="Name10" presStyleLbl="parChTrans1D2" presStyleIdx="2" presStyleCnt="4"/>
      <dgm:spPr>
        <a:custGeom>
          <a:avLst/>
          <a:gdLst/>
          <a:ahLst/>
          <a:cxnLst/>
          <a:rect l="0" t="0" r="0" b="0"/>
          <a:pathLst>
            <a:path>
              <a:moveTo>
                <a:pt x="1098176" y="0"/>
              </a:moveTo>
              <a:lnTo>
                <a:pt x="1098176" y="206868"/>
              </a:lnTo>
              <a:lnTo>
                <a:pt x="0" y="206868"/>
              </a:lnTo>
              <a:lnTo>
                <a:pt x="0" y="303561"/>
              </a:lnTo>
            </a:path>
          </a:pathLst>
        </a:custGeom>
      </dgm:spPr>
    </dgm:pt>
    <dgm:pt modelId="{305A3D03-D7E0-415E-B530-20780870B843}" type="pres">
      <dgm:prSet presAssocID="{A605380C-9116-4617-B7CB-5D134DED74BD}" presName="hierRoot2" presStyleCnt="0"/>
      <dgm:spPr/>
    </dgm:pt>
    <dgm:pt modelId="{7318F0CE-7034-4437-86E6-FB328F44DF81}" type="pres">
      <dgm:prSet presAssocID="{A605380C-9116-4617-B7CB-5D134DED74BD}" presName="composite2" presStyleCnt="0"/>
      <dgm:spPr/>
    </dgm:pt>
    <dgm:pt modelId="{631810C8-4AC0-41B5-A2AA-324A48467D43}" type="pres">
      <dgm:prSet presAssocID="{A605380C-9116-4617-B7CB-5D134DED74BD}" presName="background2" presStyleLbl="asst0" presStyleIdx="2" presStyleCnt="7"/>
      <dgm:spPr>
        <a:xfrm>
          <a:off x="1412523" y="1199347"/>
          <a:ext cx="3544208" cy="880631"/>
        </a:xfrm>
        <a:prstGeom prst="roundRect">
          <a:avLst>
            <a:gd name="adj" fmla="val 10000"/>
          </a:avLst>
        </a:prstGeom>
        <a:solidFill>
          <a:srgbClr val="698973"/>
        </a:solidFill>
      </dgm:spPr>
    </dgm:pt>
    <dgm:pt modelId="{7FD5AC54-4530-4A48-9808-99F8F465FC58}" type="pres">
      <dgm:prSet presAssocID="{A605380C-9116-4617-B7CB-5D134DED74BD}" presName="text2" presStyleLbl="fgAcc2" presStyleIdx="2" presStyleCnt="4" custScaleX="262846" custScaleY="123162">
        <dgm:presLayoutVars>
          <dgm:chPref val="3"/>
        </dgm:presLayoutVars>
      </dgm:prSet>
      <dgm:spPr>
        <a:prstGeom prst="roundRect">
          <a:avLst>
            <a:gd name="adj" fmla="val 10000"/>
          </a:avLst>
        </a:prstGeom>
      </dgm:spPr>
    </dgm:pt>
    <dgm:pt modelId="{D4093139-E7D8-4671-90DD-2136B676BA95}" type="pres">
      <dgm:prSet presAssocID="{A605380C-9116-4617-B7CB-5D134DED74BD}" presName="hierChild3" presStyleCnt="0"/>
      <dgm:spPr/>
    </dgm:pt>
    <dgm:pt modelId="{8698E359-14E8-4909-BC3E-F494D03E3A24}" type="pres">
      <dgm:prSet presAssocID="{E011F0C9-8B71-4D45-822A-B5CAC35B57AD}" presName="Name17" presStyleLbl="parChTrans1D3" presStyleIdx="0" presStyleCnt="1"/>
      <dgm:spPr>
        <a:custGeom>
          <a:avLst/>
          <a:gdLst/>
          <a:ahLst/>
          <a:cxnLst/>
          <a:rect l="0" t="0" r="0" b="0"/>
          <a:pathLst>
            <a:path>
              <a:moveTo>
                <a:pt x="45720" y="0"/>
              </a:moveTo>
              <a:lnTo>
                <a:pt x="45720" y="303561"/>
              </a:lnTo>
            </a:path>
          </a:pathLst>
        </a:custGeom>
      </dgm:spPr>
    </dgm:pt>
    <dgm:pt modelId="{E6FBC20C-3A94-4F90-80A4-8E43E996B54A}" type="pres">
      <dgm:prSet presAssocID="{EA4B9DAA-20F6-4B50-B340-63EF008B5CEF}" presName="hierRoot3" presStyleCnt="0"/>
      <dgm:spPr/>
    </dgm:pt>
    <dgm:pt modelId="{3BB8ED47-C204-4398-B6DD-4A2BEABB84CF}" type="pres">
      <dgm:prSet presAssocID="{EA4B9DAA-20F6-4B50-B340-63EF008B5CEF}" presName="composite3" presStyleCnt="0"/>
      <dgm:spPr/>
    </dgm:pt>
    <dgm:pt modelId="{67DAFA4B-7F0D-4F24-97DF-C74B6910E025}" type="pres">
      <dgm:prSet presAssocID="{EA4B9DAA-20F6-4B50-B340-63EF008B5CEF}" presName="background3" presStyleLbl="asst0" presStyleIdx="3" presStyleCnt="7"/>
      <dgm:spPr>
        <a:xfrm>
          <a:off x="2062599" y="2407461"/>
          <a:ext cx="2244056" cy="715019"/>
        </a:xfrm>
        <a:prstGeom prst="roundRect">
          <a:avLst>
            <a:gd name="adj" fmla="val 10000"/>
          </a:avLst>
        </a:prstGeom>
        <a:solidFill>
          <a:srgbClr val="698973"/>
        </a:solidFill>
      </dgm:spPr>
    </dgm:pt>
    <dgm:pt modelId="{91BF6423-B026-4436-B464-1C3DBEADD302}" type="pres">
      <dgm:prSet presAssocID="{EA4B9DAA-20F6-4B50-B340-63EF008B5CEF}" presName="text3" presStyleLbl="fgAcc3" presStyleIdx="0" presStyleCnt="1" custScaleX="199292" custLinFactNeighborX="2356" custLinFactNeighborY="18">
        <dgm:presLayoutVars>
          <dgm:chPref val="3"/>
        </dgm:presLayoutVars>
      </dgm:prSet>
      <dgm:spPr>
        <a:prstGeom prst="roundRect">
          <a:avLst>
            <a:gd name="adj" fmla="val 10000"/>
          </a:avLst>
        </a:prstGeom>
      </dgm:spPr>
    </dgm:pt>
    <dgm:pt modelId="{FDA1CFC2-4325-4FB5-AA5E-52D67DC2916B}" type="pres">
      <dgm:prSet presAssocID="{EA4B9DAA-20F6-4B50-B340-63EF008B5CEF}" presName="hierChild4" presStyleCnt="0"/>
      <dgm:spPr/>
    </dgm:pt>
    <dgm:pt modelId="{A78B01D8-AC4A-4007-9BF9-5F742358D7F6}" type="pres">
      <dgm:prSet presAssocID="{982E3A6C-C43C-435C-8867-583BE41601F1}" presName="Name23" presStyleLbl="parChTrans1D4" presStyleIdx="0" presStyleCnt="2"/>
      <dgm:spPr>
        <a:custGeom>
          <a:avLst/>
          <a:gdLst/>
          <a:ahLst/>
          <a:cxnLst/>
          <a:rect l="0" t="0" r="0" b="0"/>
          <a:pathLst>
            <a:path>
              <a:moveTo>
                <a:pt x="1740917" y="0"/>
              </a:moveTo>
              <a:lnTo>
                <a:pt x="1740917" y="206868"/>
              </a:lnTo>
              <a:lnTo>
                <a:pt x="0" y="206868"/>
              </a:lnTo>
              <a:lnTo>
                <a:pt x="0" y="303561"/>
              </a:lnTo>
            </a:path>
          </a:pathLst>
        </a:custGeom>
      </dgm:spPr>
    </dgm:pt>
    <dgm:pt modelId="{43E127AF-4B6F-4991-88ED-C34236D20872}" type="pres">
      <dgm:prSet presAssocID="{1E9EF9E9-BE8B-45D3-8467-6511301A2C22}" presName="hierRoot4" presStyleCnt="0"/>
      <dgm:spPr/>
    </dgm:pt>
    <dgm:pt modelId="{055C3E83-DB10-4236-B15B-B44BE844ECF5}" type="pres">
      <dgm:prSet presAssocID="{1E9EF9E9-BE8B-45D3-8467-6511301A2C22}" presName="composite4" presStyleCnt="0"/>
      <dgm:spPr/>
    </dgm:pt>
    <dgm:pt modelId="{A3E8DE21-03DE-4B92-969D-88E8B0FEA17C}" type="pres">
      <dgm:prSet presAssocID="{1E9EF9E9-BE8B-45D3-8467-6511301A2C22}" presName="background4" presStyleLbl="asst0" presStyleIdx="4" presStyleCnt="7"/>
      <dgm:spPr>
        <a:xfrm>
          <a:off x="444897" y="3449963"/>
          <a:ext cx="1723252" cy="963817"/>
        </a:xfrm>
        <a:prstGeom prst="roundRect">
          <a:avLst>
            <a:gd name="adj" fmla="val 10000"/>
          </a:avLst>
        </a:prstGeom>
        <a:solidFill>
          <a:srgbClr val="698973"/>
        </a:solidFill>
      </dgm:spPr>
    </dgm:pt>
    <dgm:pt modelId="{58867DAC-4974-40FD-BC7F-A389ABE0E26E}" type="pres">
      <dgm:prSet presAssocID="{1E9EF9E9-BE8B-45D3-8467-6511301A2C22}" presName="text4" presStyleLbl="fgAcc4" presStyleIdx="0" presStyleCnt="2" custScaleX="153040" custScaleY="134796">
        <dgm:presLayoutVars>
          <dgm:chPref val="3"/>
        </dgm:presLayoutVars>
      </dgm:prSet>
      <dgm:spPr>
        <a:prstGeom prst="roundRect">
          <a:avLst>
            <a:gd name="adj" fmla="val 10000"/>
          </a:avLst>
        </a:prstGeom>
      </dgm:spPr>
    </dgm:pt>
    <dgm:pt modelId="{5DD69667-77EC-42A3-B198-C287DDD12BF1}" type="pres">
      <dgm:prSet presAssocID="{1E9EF9E9-BE8B-45D3-8467-6511301A2C22}" presName="hierChild5" presStyleCnt="0"/>
      <dgm:spPr/>
    </dgm:pt>
    <dgm:pt modelId="{05EDA0D5-8A1D-4D80-8282-2A8BAE955A56}" type="pres">
      <dgm:prSet presAssocID="{50E5CF20-07B0-4FA6-9153-D99AB834D307}" presName="Name23" presStyleLbl="parChTrans1D4" presStyleIdx="1" presStyleCnt="2"/>
      <dgm:spPr>
        <a:custGeom>
          <a:avLst/>
          <a:gdLst/>
          <a:ahLst/>
          <a:cxnLst/>
          <a:rect l="0" t="0" r="0" b="0"/>
          <a:pathLst>
            <a:path>
              <a:moveTo>
                <a:pt x="0" y="0"/>
              </a:moveTo>
              <a:lnTo>
                <a:pt x="0" y="206868"/>
              </a:lnTo>
              <a:lnTo>
                <a:pt x="103150" y="206868"/>
              </a:lnTo>
              <a:lnTo>
                <a:pt x="103150" y="303561"/>
              </a:lnTo>
            </a:path>
          </a:pathLst>
        </a:custGeom>
      </dgm:spPr>
    </dgm:pt>
    <dgm:pt modelId="{115426E5-283E-440B-8731-2143E4395236}" type="pres">
      <dgm:prSet presAssocID="{337EFCC8-6417-48B6-B588-9C155A444929}" presName="hierRoot4" presStyleCnt="0"/>
      <dgm:spPr/>
    </dgm:pt>
    <dgm:pt modelId="{EED164BB-A01E-496D-8EC4-7F8AAADC6334}" type="pres">
      <dgm:prSet presAssocID="{337EFCC8-6417-48B6-B588-9C155A444929}" presName="composite4" presStyleCnt="0"/>
      <dgm:spPr/>
    </dgm:pt>
    <dgm:pt modelId="{6867E3E9-6867-4870-A5BA-2A0084F7457B}" type="pres">
      <dgm:prSet presAssocID="{337EFCC8-6417-48B6-B588-9C155A444929}" presName="background4" presStyleLbl="asst0" presStyleIdx="5" presStyleCnt="7"/>
      <dgm:spPr>
        <a:xfrm>
          <a:off x="2418375" y="3449963"/>
          <a:ext cx="1755061" cy="960756"/>
        </a:xfrm>
        <a:prstGeom prst="roundRect">
          <a:avLst>
            <a:gd name="adj" fmla="val 10000"/>
          </a:avLst>
        </a:prstGeom>
        <a:solidFill>
          <a:srgbClr val="698973"/>
        </a:solidFill>
      </dgm:spPr>
    </dgm:pt>
    <dgm:pt modelId="{EAB9EF12-772B-430E-A6F2-073B0C202726}" type="pres">
      <dgm:prSet presAssocID="{337EFCC8-6417-48B6-B588-9C155A444929}" presName="text4" presStyleLbl="fgAcc4" presStyleIdx="1" presStyleCnt="2" custScaleX="178088" custScaleY="134368" custLinFactNeighborX="-507" custLinFactNeighborY="522">
        <dgm:presLayoutVars>
          <dgm:chPref val="3"/>
        </dgm:presLayoutVars>
      </dgm:prSet>
      <dgm:spPr>
        <a:prstGeom prst="roundRect">
          <a:avLst>
            <a:gd name="adj" fmla="val 10000"/>
          </a:avLst>
        </a:prstGeom>
      </dgm:spPr>
    </dgm:pt>
    <dgm:pt modelId="{FDC9B536-BB20-4751-B402-C4B88970D90D}" type="pres">
      <dgm:prSet presAssocID="{337EFCC8-6417-48B6-B588-9C155A444929}" presName="hierChild5" presStyleCnt="0"/>
      <dgm:spPr/>
    </dgm:pt>
    <dgm:pt modelId="{19BD1D19-03DA-4F92-8F31-375BBDA3BBBE}" type="pres">
      <dgm:prSet presAssocID="{C4939C6A-26BD-4683-95AB-8F10AC47CA06}" presName="Name10" presStyleLbl="parChTrans1D2" presStyleIdx="3" presStyleCnt="4"/>
      <dgm:spPr>
        <a:custGeom>
          <a:avLst/>
          <a:gdLst/>
          <a:ahLst/>
          <a:cxnLst/>
          <a:rect l="0" t="0" r="0" b="0"/>
          <a:pathLst>
            <a:path>
              <a:moveTo>
                <a:pt x="0" y="0"/>
              </a:moveTo>
              <a:lnTo>
                <a:pt x="0" y="206868"/>
              </a:lnTo>
              <a:lnTo>
                <a:pt x="1758634" y="206868"/>
              </a:lnTo>
              <a:lnTo>
                <a:pt x="1758634" y="303561"/>
              </a:lnTo>
            </a:path>
          </a:pathLst>
        </a:custGeom>
      </dgm:spPr>
    </dgm:pt>
    <dgm:pt modelId="{E5BE0EDA-AB03-4409-9876-312B99C4D787}" type="pres">
      <dgm:prSet presAssocID="{239009B6-28D2-45D6-B1D3-4BCB9666350E}" presName="hierRoot2" presStyleCnt="0"/>
      <dgm:spPr/>
    </dgm:pt>
    <dgm:pt modelId="{8B1AA90B-31BA-4A3D-B2F1-633565921DBB}" type="pres">
      <dgm:prSet presAssocID="{239009B6-28D2-45D6-B1D3-4BCB9666350E}" presName="composite2" presStyleCnt="0"/>
      <dgm:spPr/>
    </dgm:pt>
    <dgm:pt modelId="{BD2C9AE1-C796-4D2B-91DE-05740C67FDCB}" type="pres">
      <dgm:prSet presAssocID="{239009B6-28D2-45D6-B1D3-4BCB9666350E}" presName="background2" presStyleLbl="asst0" presStyleIdx="6" presStyleCnt="7"/>
      <dgm:spPr>
        <a:xfrm>
          <a:off x="5206957" y="1199347"/>
          <a:ext cx="2119203" cy="1077605"/>
        </a:xfrm>
        <a:prstGeom prst="roundRect">
          <a:avLst>
            <a:gd name="adj" fmla="val 10000"/>
          </a:avLst>
        </a:prstGeom>
        <a:solidFill>
          <a:srgbClr val="698973"/>
        </a:solidFill>
      </dgm:spPr>
    </dgm:pt>
    <dgm:pt modelId="{4DE963E5-AEE0-4061-94DA-4F4DAC9B8695}" type="pres">
      <dgm:prSet presAssocID="{239009B6-28D2-45D6-B1D3-4BCB9666350E}" presName="text2" presStyleLbl="fgAcc2" presStyleIdx="3" presStyleCnt="4" custScaleX="217817" custScaleY="126256">
        <dgm:presLayoutVars>
          <dgm:chPref val="3"/>
        </dgm:presLayoutVars>
      </dgm:prSet>
      <dgm:spPr>
        <a:prstGeom prst="roundRect">
          <a:avLst>
            <a:gd name="adj" fmla="val 10000"/>
          </a:avLst>
        </a:prstGeom>
      </dgm:spPr>
    </dgm:pt>
    <dgm:pt modelId="{F72B2A77-49CB-4F6E-8FFD-FCD66645EBD6}" type="pres">
      <dgm:prSet presAssocID="{239009B6-28D2-45D6-B1D3-4BCB9666350E}" presName="hierChild3" presStyleCnt="0"/>
      <dgm:spPr/>
    </dgm:pt>
  </dgm:ptLst>
  <dgm:cxnLst>
    <dgm:cxn modelId="{0D984700-D0DD-4719-838B-10068423BC56}" type="presOf" srcId="{E011F0C9-8B71-4D45-822A-B5CAC35B57AD}" destId="{8698E359-14E8-4909-BC3E-F494D03E3A24}" srcOrd="0" destOrd="0" presId="urn:microsoft.com/office/officeart/2005/8/layout/hierarchy1"/>
    <dgm:cxn modelId="{BEDF6404-D62E-4CA5-B2DB-E4A2437686C6}" type="presOf" srcId="{C477375C-5DCD-4FF3-B8BD-38F77F110C88}" destId="{6D4D6242-0984-4E39-A1AD-09018D085E25}" srcOrd="0" destOrd="0" presId="urn:microsoft.com/office/officeart/2005/8/layout/hierarchy1"/>
    <dgm:cxn modelId="{D36F3E0F-B02F-453E-B708-2BE11C659C23}" type="presOf" srcId="{239009B6-28D2-45D6-B1D3-4BCB9666350E}" destId="{4DE963E5-AEE0-4061-94DA-4F4DAC9B8695}" srcOrd="0" destOrd="0" presId="urn:microsoft.com/office/officeart/2005/8/layout/hierarchy1"/>
    <dgm:cxn modelId="{C5008A18-7B5A-4C75-BA33-CA8F720C7E17}" srcId="{2D2520BC-E337-4DBA-B710-0EDE10C48840}" destId="{824A56FC-C130-48F0-B07B-45C55B31A164}" srcOrd="0" destOrd="0" parTransId="{C477375C-5DCD-4FF3-B8BD-38F77F110C88}" sibTransId="{F739C90A-F349-4F9F-9380-59DCDD1B562E}"/>
    <dgm:cxn modelId="{702EC82F-6BA0-46A3-87BD-0D73BC1F3C07}" srcId="{2D2520BC-E337-4DBA-B710-0EDE10C48840}" destId="{4CCDB122-1C2A-4BB2-B6FB-9FF1AE466B18}" srcOrd="1" destOrd="0" parTransId="{57C0EC9F-3453-4618-985A-A1188DB08216}" sibTransId="{21675064-0FAA-4530-92A9-ABB842F90A58}"/>
    <dgm:cxn modelId="{3545AE3A-F0D7-4594-A204-B1A8156BF9F5}" type="presOf" srcId="{4CCDB122-1C2A-4BB2-B6FB-9FF1AE466B18}" destId="{16F6BC39-C4FB-43B4-BBAF-7715EF571F02}" srcOrd="0" destOrd="0" presId="urn:microsoft.com/office/officeart/2005/8/layout/hierarchy1"/>
    <dgm:cxn modelId="{161A2842-F8CC-4E43-B4B5-CA4EEC8D82F3}" type="presOf" srcId="{C4939C6A-26BD-4683-95AB-8F10AC47CA06}" destId="{19BD1D19-03DA-4F92-8F31-375BBDA3BBBE}" srcOrd="0" destOrd="0" presId="urn:microsoft.com/office/officeart/2005/8/layout/hierarchy1"/>
    <dgm:cxn modelId="{57DA6C44-C2A4-4DE9-BEC6-EB3C25637020}" type="presOf" srcId="{A605380C-9116-4617-B7CB-5D134DED74BD}" destId="{7FD5AC54-4530-4A48-9808-99F8F465FC58}" srcOrd="0" destOrd="0" presId="urn:microsoft.com/office/officeart/2005/8/layout/hierarchy1"/>
    <dgm:cxn modelId="{72DEA06C-9436-4A2A-A94E-F7680B47DC2D}" type="presOf" srcId="{57C0EC9F-3453-4618-985A-A1188DB08216}" destId="{704A25C2-5D78-46F8-912C-00C077BD076E}" srcOrd="0" destOrd="0" presId="urn:microsoft.com/office/officeart/2005/8/layout/hierarchy1"/>
    <dgm:cxn modelId="{47215B6E-41CE-4EA2-BF89-E823A515CCE0}" type="presOf" srcId="{50E5CF20-07B0-4FA6-9153-D99AB834D307}" destId="{05EDA0D5-8A1D-4D80-8282-2A8BAE955A56}" srcOrd="0" destOrd="0" presId="urn:microsoft.com/office/officeart/2005/8/layout/hierarchy1"/>
    <dgm:cxn modelId="{35B26076-1551-4A36-B91C-05269A88834B}" type="presOf" srcId="{337EFCC8-6417-48B6-B588-9C155A444929}" destId="{EAB9EF12-772B-430E-A6F2-073B0C202726}" srcOrd="0" destOrd="0" presId="urn:microsoft.com/office/officeart/2005/8/layout/hierarchy1"/>
    <dgm:cxn modelId="{B7437579-03E8-43A6-B5CE-6DB99A71C6B5}" srcId="{EA4B9DAA-20F6-4B50-B340-63EF008B5CEF}" destId="{337EFCC8-6417-48B6-B588-9C155A444929}" srcOrd="1" destOrd="0" parTransId="{50E5CF20-07B0-4FA6-9153-D99AB834D307}" sibTransId="{6F34860C-9A7B-4A1B-9B32-34873B99BA0B}"/>
    <dgm:cxn modelId="{C3D6A47A-F6D2-43EA-9A27-9DEB001E8EB6}" srcId="{2D2520BC-E337-4DBA-B710-0EDE10C48840}" destId="{239009B6-28D2-45D6-B1D3-4BCB9666350E}" srcOrd="3" destOrd="0" parTransId="{C4939C6A-26BD-4683-95AB-8F10AC47CA06}" sibTransId="{A305276F-E6D1-4FE3-936F-9D670BAC2390}"/>
    <dgm:cxn modelId="{AA12787C-F54F-4831-B903-51B48E67E407}" srcId="{EA4B9DAA-20F6-4B50-B340-63EF008B5CEF}" destId="{1E9EF9E9-BE8B-45D3-8467-6511301A2C22}" srcOrd="0" destOrd="0" parTransId="{982E3A6C-C43C-435C-8867-583BE41601F1}" sibTransId="{322981E6-0A1D-4B1D-B0AF-7D9F5ABA05F1}"/>
    <dgm:cxn modelId="{3583CF98-E190-4179-BB10-9B7673541639}" srcId="{2D2520BC-E337-4DBA-B710-0EDE10C48840}" destId="{A605380C-9116-4617-B7CB-5D134DED74BD}" srcOrd="2" destOrd="0" parTransId="{014343F9-83A4-4556-9504-427C4D5E99E0}" sibTransId="{9EA10194-31BE-4E4A-B80A-0A0238B4B1B6}"/>
    <dgm:cxn modelId="{9DAE6299-CCF7-465C-841A-C7A5F00DEFAD}" srcId="{E70BC7FB-735F-4856-AED1-B24710BCE2AE}" destId="{2D2520BC-E337-4DBA-B710-0EDE10C48840}" srcOrd="0" destOrd="0" parTransId="{0AFFA6C7-89C2-4600-81A7-A4F2FFA4424E}" sibTransId="{B465710C-3FD4-4DDD-B570-5C4792401266}"/>
    <dgm:cxn modelId="{774E649C-F304-4AFE-B28C-87215FBE1309}" srcId="{A605380C-9116-4617-B7CB-5D134DED74BD}" destId="{EA4B9DAA-20F6-4B50-B340-63EF008B5CEF}" srcOrd="0" destOrd="0" parTransId="{E011F0C9-8B71-4D45-822A-B5CAC35B57AD}" sibTransId="{D9D3BDD6-9C18-4AB7-9652-7E1817A0E4A9}"/>
    <dgm:cxn modelId="{662D9CA2-747E-4AA5-9E7A-349001B598D3}" type="presOf" srcId="{1E9EF9E9-BE8B-45D3-8467-6511301A2C22}" destId="{58867DAC-4974-40FD-BC7F-A389ABE0E26E}" srcOrd="0" destOrd="0" presId="urn:microsoft.com/office/officeart/2005/8/layout/hierarchy1"/>
    <dgm:cxn modelId="{DD87DFB1-44FA-4931-9AEA-A538CB5B168F}" type="presOf" srcId="{014343F9-83A4-4556-9504-427C4D5E99E0}" destId="{CEA32F10-D43E-4964-9F60-1CFB2F52135C}" srcOrd="0" destOrd="0" presId="urn:microsoft.com/office/officeart/2005/8/layout/hierarchy1"/>
    <dgm:cxn modelId="{09315EB4-1029-477A-B3FB-46BA7D2CA2BD}" type="presOf" srcId="{982E3A6C-C43C-435C-8867-583BE41601F1}" destId="{A78B01D8-AC4A-4007-9BF9-5F742358D7F6}" srcOrd="0" destOrd="0" presId="urn:microsoft.com/office/officeart/2005/8/layout/hierarchy1"/>
    <dgm:cxn modelId="{9195B3B9-E44F-4D06-B7E2-C137FAE6FA66}" type="presOf" srcId="{EA4B9DAA-20F6-4B50-B340-63EF008B5CEF}" destId="{91BF6423-B026-4436-B464-1C3DBEADD302}" srcOrd="0" destOrd="0" presId="urn:microsoft.com/office/officeart/2005/8/layout/hierarchy1"/>
    <dgm:cxn modelId="{24FF1CBA-4140-4463-A44D-D27511B1F164}" type="presOf" srcId="{824A56FC-C130-48F0-B07B-45C55B31A164}" destId="{15894CDF-38F1-4496-BBD8-7E1390178810}" srcOrd="0" destOrd="0" presId="urn:microsoft.com/office/officeart/2005/8/layout/hierarchy1"/>
    <dgm:cxn modelId="{652E08E8-8C5D-4283-9E23-B501908D65FF}" type="presOf" srcId="{2D2520BC-E337-4DBA-B710-0EDE10C48840}" destId="{BE53D0DE-4617-4A46-979D-C66265296CDF}" srcOrd="0" destOrd="0" presId="urn:microsoft.com/office/officeart/2005/8/layout/hierarchy1"/>
    <dgm:cxn modelId="{3A4DBAE8-86F9-4281-9678-7DF591009959}" type="presOf" srcId="{E70BC7FB-735F-4856-AED1-B24710BCE2AE}" destId="{39CC0CF4-4932-450C-8CFC-4DA64D8C980C}" srcOrd="0" destOrd="0" presId="urn:microsoft.com/office/officeart/2005/8/layout/hierarchy1"/>
    <dgm:cxn modelId="{9BFE08DC-2B8F-4D00-9F98-BFC67933EE44}" type="presParOf" srcId="{39CC0CF4-4932-450C-8CFC-4DA64D8C980C}" destId="{172E4AFE-172E-4E07-8817-2F077D68D8AE}" srcOrd="0" destOrd="0" presId="urn:microsoft.com/office/officeart/2005/8/layout/hierarchy1"/>
    <dgm:cxn modelId="{DF1EA005-D777-46BE-A30F-357272127632}" type="presParOf" srcId="{172E4AFE-172E-4E07-8817-2F077D68D8AE}" destId="{DFDA3EE7-804E-46EC-A0FB-5872E64B6A47}" srcOrd="0" destOrd="0" presId="urn:microsoft.com/office/officeart/2005/8/layout/hierarchy1"/>
    <dgm:cxn modelId="{201D7278-41C1-4D94-B04E-B09D39DDBCDA}" type="presParOf" srcId="{DFDA3EE7-804E-46EC-A0FB-5872E64B6A47}" destId="{1BDBA258-0EDF-4538-A52E-9A0D397FB6DE}" srcOrd="0" destOrd="0" presId="urn:microsoft.com/office/officeart/2005/8/layout/hierarchy1"/>
    <dgm:cxn modelId="{08C50216-BFB8-4367-B86E-7A272660C3EF}" type="presParOf" srcId="{DFDA3EE7-804E-46EC-A0FB-5872E64B6A47}" destId="{BE53D0DE-4617-4A46-979D-C66265296CDF}" srcOrd="1" destOrd="0" presId="urn:microsoft.com/office/officeart/2005/8/layout/hierarchy1"/>
    <dgm:cxn modelId="{E3C4972C-49C0-400B-BCC6-AC76FCB940DA}" type="presParOf" srcId="{172E4AFE-172E-4E07-8817-2F077D68D8AE}" destId="{B415912D-577A-4ED8-A105-61A30534194C}" srcOrd="1" destOrd="0" presId="urn:microsoft.com/office/officeart/2005/8/layout/hierarchy1"/>
    <dgm:cxn modelId="{865225BF-C1CD-4618-B05B-C25F3295BC27}" type="presParOf" srcId="{B415912D-577A-4ED8-A105-61A30534194C}" destId="{6D4D6242-0984-4E39-A1AD-09018D085E25}" srcOrd="0" destOrd="0" presId="urn:microsoft.com/office/officeart/2005/8/layout/hierarchy1"/>
    <dgm:cxn modelId="{6A1A2812-1BCE-460B-904F-AEF60F636490}" type="presParOf" srcId="{B415912D-577A-4ED8-A105-61A30534194C}" destId="{B589445B-3E46-4D63-9F26-B34D7518FC11}" srcOrd="1" destOrd="0" presId="urn:microsoft.com/office/officeart/2005/8/layout/hierarchy1"/>
    <dgm:cxn modelId="{942E2C3C-5BE5-4C65-A070-89FCC7BFF5D2}" type="presParOf" srcId="{B589445B-3E46-4D63-9F26-B34D7518FC11}" destId="{9795F4B4-7F10-4D1F-83EF-03C9D49D0CD6}" srcOrd="0" destOrd="0" presId="urn:microsoft.com/office/officeart/2005/8/layout/hierarchy1"/>
    <dgm:cxn modelId="{2AC2576C-1AD2-450E-809F-39ED15FBB787}" type="presParOf" srcId="{9795F4B4-7F10-4D1F-83EF-03C9D49D0CD6}" destId="{3B5A8B79-BAED-4EDF-99CC-95987345F1C8}" srcOrd="0" destOrd="0" presId="urn:microsoft.com/office/officeart/2005/8/layout/hierarchy1"/>
    <dgm:cxn modelId="{407CA4D1-A7A1-4E64-A2C6-07683E555931}" type="presParOf" srcId="{9795F4B4-7F10-4D1F-83EF-03C9D49D0CD6}" destId="{15894CDF-38F1-4496-BBD8-7E1390178810}" srcOrd="1" destOrd="0" presId="urn:microsoft.com/office/officeart/2005/8/layout/hierarchy1"/>
    <dgm:cxn modelId="{D77D2021-529E-49F7-BA3B-4AC9B0C0AFB0}" type="presParOf" srcId="{B589445B-3E46-4D63-9F26-B34D7518FC11}" destId="{BEDE4471-EE09-4EB2-92C3-3D1B028B333F}" srcOrd="1" destOrd="0" presId="urn:microsoft.com/office/officeart/2005/8/layout/hierarchy1"/>
    <dgm:cxn modelId="{9EAA2FC4-4600-481D-9A5C-57F08FCC5759}" type="presParOf" srcId="{B415912D-577A-4ED8-A105-61A30534194C}" destId="{704A25C2-5D78-46F8-912C-00C077BD076E}" srcOrd="2" destOrd="0" presId="urn:microsoft.com/office/officeart/2005/8/layout/hierarchy1"/>
    <dgm:cxn modelId="{FFCCED88-EAB4-4FD5-8769-6B369ECA9612}" type="presParOf" srcId="{B415912D-577A-4ED8-A105-61A30534194C}" destId="{B0952CDE-CAEA-45F5-90F2-3EAB0BBABE0B}" srcOrd="3" destOrd="0" presId="urn:microsoft.com/office/officeart/2005/8/layout/hierarchy1"/>
    <dgm:cxn modelId="{37070EBC-91FD-4D64-99B0-710E87A696DF}" type="presParOf" srcId="{B0952CDE-CAEA-45F5-90F2-3EAB0BBABE0B}" destId="{B7597747-BCA7-49BC-89E2-46EDEC09EFB2}" srcOrd="0" destOrd="0" presId="urn:microsoft.com/office/officeart/2005/8/layout/hierarchy1"/>
    <dgm:cxn modelId="{7886BB6C-5B4D-4087-8CF4-261921947B69}" type="presParOf" srcId="{B7597747-BCA7-49BC-89E2-46EDEC09EFB2}" destId="{0FEE17D8-9A06-4CD1-B2EA-AC4FDCBF81F1}" srcOrd="0" destOrd="0" presId="urn:microsoft.com/office/officeart/2005/8/layout/hierarchy1"/>
    <dgm:cxn modelId="{27994423-D529-4311-B168-558BF1DBA828}" type="presParOf" srcId="{B7597747-BCA7-49BC-89E2-46EDEC09EFB2}" destId="{16F6BC39-C4FB-43B4-BBAF-7715EF571F02}" srcOrd="1" destOrd="0" presId="urn:microsoft.com/office/officeart/2005/8/layout/hierarchy1"/>
    <dgm:cxn modelId="{34EC779A-B559-4BCF-8709-67344FC7F48B}" type="presParOf" srcId="{B0952CDE-CAEA-45F5-90F2-3EAB0BBABE0B}" destId="{8200A630-6FD3-4158-A7A5-49334B016142}" srcOrd="1" destOrd="0" presId="urn:microsoft.com/office/officeart/2005/8/layout/hierarchy1"/>
    <dgm:cxn modelId="{79C861D2-9F4D-4D62-B67F-C7DE2A287821}" type="presParOf" srcId="{B415912D-577A-4ED8-A105-61A30534194C}" destId="{CEA32F10-D43E-4964-9F60-1CFB2F52135C}" srcOrd="4" destOrd="0" presId="urn:microsoft.com/office/officeart/2005/8/layout/hierarchy1"/>
    <dgm:cxn modelId="{529B89FD-6624-4E42-9C24-A2B7E1783D3F}" type="presParOf" srcId="{B415912D-577A-4ED8-A105-61A30534194C}" destId="{305A3D03-D7E0-415E-B530-20780870B843}" srcOrd="5" destOrd="0" presId="urn:microsoft.com/office/officeart/2005/8/layout/hierarchy1"/>
    <dgm:cxn modelId="{9C309A34-BF74-423F-BEA4-56CF66CD3621}" type="presParOf" srcId="{305A3D03-D7E0-415E-B530-20780870B843}" destId="{7318F0CE-7034-4437-86E6-FB328F44DF81}" srcOrd="0" destOrd="0" presId="urn:microsoft.com/office/officeart/2005/8/layout/hierarchy1"/>
    <dgm:cxn modelId="{2CB10552-E140-4AF4-8FAF-52B4ADC4C970}" type="presParOf" srcId="{7318F0CE-7034-4437-86E6-FB328F44DF81}" destId="{631810C8-4AC0-41B5-A2AA-324A48467D43}" srcOrd="0" destOrd="0" presId="urn:microsoft.com/office/officeart/2005/8/layout/hierarchy1"/>
    <dgm:cxn modelId="{E2C3ADC0-D301-4681-9236-407D295EF69C}" type="presParOf" srcId="{7318F0CE-7034-4437-86E6-FB328F44DF81}" destId="{7FD5AC54-4530-4A48-9808-99F8F465FC58}" srcOrd="1" destOrd="0" presId="urn:microsoft.com/office/officeart/2005/8/layout/hierarchy1"/>
    <dgm:cxn modelId="{F9DE7CF1-B07F-4032-9461-3941829CB422}" type="presParOf" srcId="{305A3D03-D7E0-415E-B530-20780870B843}" destId="{D4093139-E7D8-4671-90DD-2136B676BA95}" srcOrd="1" destOrd="0" presId="urn:microsoft.com/office/officeart/2005/8/layout/hierarchy1"/>
    <dgm:cxn modelId="{AF57AEE1-4781-496E-8D36-C1797BBCCDFE}" type="presParOf" srcId="{D4093139-E7D8-4671-90DD-2136B676BA95}" destId="{8698E359-14E8-4909-BC3E-F494D03E3A24}" srcOrd="0" destOrd="0" presId="urn:microsoft.com/office/officeart/2005/8/layout/hierarchy1"/>
    <dgm:cxn modelId="{4982F1E7-71E1-4104-BD6A-48CC6E83E67C}" type="presParOf" srcId="{D4093139-E7D8-4671-90DD-2136B676BA95}" destId="{E6FBC20C-3A94-4F90-80A4-8E43E996B54A}" srcOrd="1" destOrd="0" presId="urn:microsoft.com/office/officeart/2005/8/layout/hierarchy1"/>
    <dgm:cxn modelId="{3956E1E8-153F-4ED0-BF8A-72BBAC53B1D5}" type="presParOf" srcId="{E6FBC20C-3A94-4F90-80A4-8E43E996B54A}" destId="{3BB8ED47-C204-4398-B6DD-4A2BEABB84CF}" srcOrd="0" destOrd="0" presId="urn:microsoft.com/office/officeart/2005/8/layout/hierarchy1"/>
    <dgm:cxn modelId="{6B1040DC-16B7-4E64-B328-BFAFE0D90E1E}" type="presParOf" srcId="{3BB8ED47-C204-4398-B6DD-4A2BEABB84CF}" destId="{67DAFA4B-7F0D-4F24-97DF-C74B6910E025}" srcOrd="0" destOrd="0" presId="urn:microsoft.com/office/officeart/2005/8/layout/hierarchy1"/>
    <dgm:cxn modelId="{AF116988-1931-48E0-B495-1DB0BDAC8AF3}" type="presParOf" srcId="{3BB8ED47-C204-4398-B6DD-4A2BEABB84CF}" destId="{91BF6423-B026-4436-B464-1C3DBEADD302}" srcOrd="1" destOrd="0" presId="urn:microsoft.com/office/officeart/2005/8/layout/hierarchy1"/>
    <dgm:cxn modelId="{FC761452-D1CC-4B82-8385-FED20B49A77F}" type="presParOf" srcId="{E6FBC20C-3A94-4F90-80A4-8E43E996B54A}" destId="{FDA1CFC2-4325-4FB5-AA5E-52D67DC2916B}" srcOrd="1" destOrd="0" presId="urn:microsoft.com/office/officeart/2005/8/layout/hierarchy1"/>
    <dgm:cxn modelId="{87E5DFAA-2B1E-476D-B627-A5CE14A28BDC}" type="presParOf" srcId="{FDA1CFC2-4325-4FB5-AA5E-52D67DC2916B}" destId="{A78B01D8-AC4A-4007-9BF9-5F742358D7F6}" srcOrd="0" destOrd="0" presId="urn:microsoft.com/office/officeart/2005/8/layout/hierarchy1"/>
    <dgm:cxn modelId="{064BD296-6220-4085-907E-1565D0CA018E}" type="presParOf" srcId="{FDA1CFC2-4325-4FB5-AA5E-52D67DC2916B}" destId="{43E127AF-4B6F-4991-88ED-C34236D20872}" srcOrd="1" destOrd="0" presId="urn:microsoft.com/office/officeart/2005/8/layout/hierarchy1"/>
    <dgm:cxn modelId="{70AFC68D-ADCF-491E-9452-5215A66FE625}" type="presParOf" srcId="{43E127AF-4B6F-4991-88ED-C34236D20872}" destId="{055C3E83-DB10-4236-B15B-B44BE844ECF5}" srcOrd="0" destOrd="0" presId="urn:microsoft.com/office/officeart/2005/8/layout/hierarchy1"/>
    <dgm:cxn modelId="{1997E1A1-3624-4F0F-AEF4-9B6367A7425F}" type="presParOf" srcId="{055C3E83-DB10-4236-B15B-B44BE844ECF5}" destId="{A3E8DE21-03DE-4B92-969D-88E8B0FEA17C}" srcOrd="0" destOrd="0" presId="urn:microsoft.com/office/officeart/2005/8/layout/hierarchy1"/>
    <dgm:cxn modelId="{9254568F-AD6B-415E-885E-AFE9DD119BDC}" type="presParOf" srcId="{055C3E83-DB10-4236-B15B-B44BE844ECF5}" destId="{58867DAC-4974-40FD-BC7F-A389ABE0E26E}" srcOrd="1" destOrd="0" presId="urn:microsoft.com/office/officeart/2005/8/layout/hierarchy1"/>
    <dgm:cxn modelId="{145FA3A3-90BC-4778-8C36-9DE8D4F688EC}" type="presParOf" srcId="{43E127AF-4B6F-4991-88ED-C34236D20872}" destId="{5DD69667-77EC-42A3-B198-C287DDD12BF1}" srcOrd="1" destOrd="0" presId="urn:microsoft.com/office/officeart/2005/8/layout/hierarchy1"/>
    <dgm:cxn modelId="{CF30E3DA-5887-44D5-8843-1DB3718BFD12}" type="presParOf" srcId="{FDA1CFC2-4325-4FB5-AA5E-52D67DC2916B}" destId="{05EDA0D5-8A1D-4D80-8282-2A8BAE955A56}" srcOrd="2" destOrd="0" presId="urn:microsoft.com/office/officeart/2005/8/layout/hierarchy1"/>
    <dgm:cxn modelId="{E2B5D352-F760-4670-BEBE-B2E19D8D4C39}" type="presParOf" srcId="{FDA1CFC2-4325-4FB5-AA5E-52D67DC2916B}" destId="{115426E5-283E-440B-8731-2143E4395236}" srcOrd="3" destOrd="0" presId="urn:microsoft.com/office/officeart/2005/8/layout/hierarchy1"/>
    <dgm:cxn modelId="{3866AE59-2ABA-40C9-94F8-6DC23E7D4493}" type="presParOf" srcId="{115426E5-283E-440B-8731-2143E4395236}" destId="{EED164BB-A01E-496D-8EC4-7F8AAADC6334}" srcOrd="0" destOrd="0" presId="urn:microsoft.com/office/officeart/2005/8/layout/hierarchy1"/>
    <dgm:cxn modelId="{B39DD4F8-A474-4CAA-851F-8FBD547A5528}" type="presParOf" srcId="{EED164BB-A01E-496D-8EC4-7F8AAADC6334}" destId="{6867E3E9-6867-4870-A5BA-2A0084F7457B}" srcOrd="0" destOrd="0" presId="urn:microsoft.com/office/officeart/2005/8/layout/hierarchy1"/>
    <dgm:cxn modelId="{8E8A501C-F1D6-4651-B945-CADA7F27B32B}" type="presParOf" srcId="{EED164BB-A01E-496D-8EC4-7F8AAADC6334}" destId="{EAB9EF12-772B-430E-A6F2-073B0C202726}" srcOrd="1" destOrd="0" presId="urn:microsoft.com/office/officeart/2005/8/layout/hierarchy1"/>
    <dgm:cxn modelId="{C2DC744C-5358-4313-AB52-7D18965D38B1}" type="presParOf" srcId="{115426E5-283E-440B-8731-2143E4395236}" destId="{FDC9B536-BB20-4751-B402-C4B88970D90D}" srcOrd="1" destOrd="0" presId="urn:microsoft.com/office/officeart/2005/8/layout/hierarchy1"/>
    <dgm:cxn modelId="{FF03DF99-5B3D-4653-8A44-FC6C0B1229AA}" type="presParOf" srcId="{B415912D-577A-4ED8-A105-61A30534194C}" destId="{19BD1D19-03DA-4F92-8F31-375BBDA3BBBE}" srcOrd="6" destOrd="0" presId="urn:microsoft.com/office/officeart/2005/8/layout/hierarchy1"/>
    <dgm:cxn modelId="{05C1E7E6-3739-4762-9EB8-1BAF2E81EFD3}" type="presParOf" srcId="{B415912D-577A-4ED8-A105-61A30534194C}" destId="{E5BE0EDA-AB03-4409-9876-312B99C4D787}" srcOrd="7" destOrd="0" presId="urn:microsoft.com/office/officeart/2005/8/layout/hierarchy1"/>
    <dgm:cxn modelId="{C6013DAC-6B80-4E63-B517-2AC23460341D}" type="presParOf" srcId="{E5BE0EDA-AB03-4409-9876-312B99C4D787}" destId="{8B1AA90B-31BA-4A3D-B2F1-633565921DBB}" srcOrd="0" destOrd="0" presId="urn:microsoft.com/office/officeart/2005/8/layout/hierarchy1"/>
    <dgm:cxn modelId="{5799BFED-FFEE-466B-9A3E-F2BBD90FDD74}" type="presParOf" srcId="{8B1AA90B-31BA-4A3D-B2F1-633565921DBB}" destId="{BD2C9AE1-C796-4D2B-91DE-05740C67FDCB}" srcOrd="0" destOrd="0" presId="urn:microsoft.com/office/officeart/2005/8/layout/hierarchy1"/>
    <dgm:cxn modelId="{93607ED4-0C56-450B-BE31-470A18B06803}" type="presParOf" srcId="{8B1AA90B-31BA-4A3D-B2F1-633565921DBB}" destId="{4DE963E5-AEE0-4061-94DA-4F4DAC9B8695}" srcOrd="1" destOrd="0" presId="urn:microsoft.com/office/officeart/2005/8/layout/hierarchy1"/>
    <dgm:cxn modelId="{18B62AA7-CA59-4A58-96D6-C9AD7A7CD34F}" type="presParOf" srcId="{E5BE0EDA-AB03-4409-9876-312B99C4D787}" destId="{F72B2A77-49CB-4F6E-8FFD-FCD66645EBD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0570F-39B8-4063-AE63-0419A738B95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B486553D-2A5D-464E-A365-93BC6D76FE7D}">
      <dgm:prSet phldrT="[Texte]" custT="1"/>
      <dgm:spPr>
        <a:solidFill>
          <a:srgbClr val="698A73"/>
        </a:solidFill>
        <a:ln>
          <a:solidFill>
            <a:srgbClr val="698A73"/>
          </a:solidFill>
        </a:ln>
      </dgm:spPr>
      <dgm:t>
        <a:bodyPr/>
        <a:lstStyle/>
        <a:p>
          <a:r>
            <a:rPr lang="fr-FR" sz="3200" dirty="0">
              <a:solidFill>
                <a:srgbClr val="E9E1D2"/>
              </a:solidFill>
            </a:rPr>
            <a:t>Objectifs</a:t>
          </a:r>
          <a:endParaRPr lang="fr-FR" sz="1400" dirty="0">
            <a:solidFill>
              <a:srgbClr val="E9E1D2"/>
            </a:solidFill>
          </a:endParaRPr>
        </a:p>
      </dgm:t>
    </dgm:pt>
    <dgm:pt modelId="{9F9EC4A8-C40A-4B4D-A6B2-A1EC3381BBDB}" type="parTrans" cxnId="{86E1CA81-626B-430F-9712-49224B1019EE}">
      <dgm:prSet/>
      <dgm:spPr/>
      <dgm:t>
        <a:bodyPr/>
        <a:lstStyle/>
        <a:p>
          <a:endParaRPr lang="fr-FR"/>
        </a:p>
      </dgm:t>
    </dgm:pt>
    <dgm:pt modelId="{89D19544-0B7A-44B0-9195-ADC4F6CCE574}" type="sibTrans" cxnId="{86E1CA81-626B-430F-9712-49224B1019EE}">
      <dgm:prSet/>
      <dgm:spPr/>
      <dgm:t>
        <a:bodyPr/>
        <a:lstStyle/>
        <a:p>
          <a:endParaRPr lang="fr-FR"/>
        </a:p>
      </dgm:t>
    </dgm:pt>
    <dgm:pt modelId="{A0CBDE0A-8AD9-46EB-9AE3-457372D2F568}">
      <dgm:prSet phldrT="[Texte]" custT="1"/>
      <dgm:spPr>
        <a:solidFill>
          <a:srgbClr val="E9E1D2">
            <a:alpha val="90000"/>
          </a:srgbClr>
        </a:solidFill>
      </dgm:spPr>
      <dgm:t>
        <a:bodyPr/>
        <a:lstStyle/>
        <a:p>
          <a:pPr>
            <a:buNone/>
          </a:pPr>
          <a:r>
            <a:rPr lang="fr-FR" sz="1200" spc="-35" dirty="0">
              <a:solidFill>
                <a:srgbClr val="698973"/>
              </a:solidFill>
              <a:latin typeface="+mn-lt"/>
              <a:ea typeface="Open Sans" pitchFamily="34" charset="-122"/>
              <a:cs typeface="Open Sans" pitchFamily="34" charset="-120"/>
            </a:rPr>
            <a:t>• Comprendre l’importance de la pédagogie par la nature pour le développement psychoaffectif et psychomoteur de l’enfant</a:t>
          </a:r>
          <a:endParaRPr lang="fr-FR" sz="1200" dirty="0">
            <a:solidFill>
              <a:srgbClr val="698973"/>
            </a:solidFill>
            <a:latin typeface="+mn-lt"/>
          </a:endParaRPr>
        </a:p>
      </dgm:t>
    </dgm:pt>
    <dgm:pt modelId="{59974A82-5C9C-4990-9C08-64E0266F71B7}" type="parTrans" cxnId="{1EE5BA36-9228-4BF9-B2A0-0DFC55971D04}">
      <dgm:prSet/>
      <dgm:spPr>
        <a:ln>
          <a:solidFill>
            <a:srgbClr val="698A73"/>
          </a:solidFill>
        </a:ln>
      </dgm:spPr>
      <dgm:t>
        <a:bodyPr/>
        <a:lstStyle/>
        <a:p>
          <a:endParaRPr lang="fr-FR"/>
        </a:p>
      </dgm:t>
    </dgm:pt>
    <dgm:pt modelId="{1B0AC30B-C7BF-4D93-91C9-6427238E5BB0}" type="sibTrans" cxnId="{1EE5BA36-9228-4BF9-B2A0-0DFC55971D04}">
      <dgm:prSet/>
      <dgm:spPr/>
      <dgm:t>
        <a:bodyPr/>
        <a:lstStyle/>
        <a:p>
          <a:endParaRPr lang="fr-FR"/>
        </a:p>
      </dgm:t>
    </dgm:pt>
    <dgm:pt modelId="{3962C82C-8D30-4C93-9ECB-3B34D36F4938}">
      <dgm:prSet custT="1"/>
      <dgm:spPr>
        <a:solidFill>
          <a:srgbClr val="E9E1D2"/>
        </a:solidFill>
      </dgm:spPr>
      <dgm:t>
        <a:bodyPr/>
        <a:lstStyle/>
        <a:p>
          <a:pPr marL="0" lvl="0" indent="0" algn="ctr" defTabSz="533400">
            <a:lnSpc>
              <a:spcPct val="90000"/>
            </a:lnSpc>
            <a:spcBef>
              <a:spcPct val="0"/>
            </a:spcBef>
            <a:spcAft>
              <a:spcPct val="35000"/>
            </a:spcAft>
            <a:buNone/>
          </a:pPr>
          <a:r>
            <a:rPr lang="fr-FR" sz="1200" kern="1200" spc="-35" dirty="0">
              <a:solidFill>
                <a:srgbClr val="698973"/>
              </a:solidFill>
              <a:latin typeface="Calibri" panose="020F0502020204030204"/>
              <a:ea typeface="Open Sans" pitchFamily="34" charset="-122"/>
              <a:cs typeface="Open Sans" pitchFamily="34" charset="-120"/>
            </a:rPr>
            <a:t>• Identifier des conditions favorables : postures professionnelles, aménagement de l’espace, relation avec les parents,…</a:t>
          </a:r>
        </a:p>
      </dgm:t>
    </dgm:pt>
    <dgm:pt modelId="{5BD2D2B2-9D0E-4979-997A-6EB63B078505}" type="parTrans" cxnId="{2ACA12AA-9080-4887-9CB8-D83F2B4C6D28}">
      <dgm:prSet/>
      <dgm:spPr/>
      <dgm:t>
        <a:bodyPr/>
        <a:lstStyle/>
        <a:p>
          <a:endParaRPr lang="fr-FR"/>
        </a:p>
      </dgm:t>
    </dgm:pt>
    <dgm:pt modelId="{1A984C98-9327-44D3-9CD9-706187C8936C}" type="sibTrans" cxnId="{2ACA12AA-9080-4887-9CB8-D83F2B4C6D28}">
      <dgm:prSet/>
      <dgm:spPr/>
      <dgm:t>
        <a:bodyPr/>
        <a:lstStyle/>
        <a:p>
          <a:endParaRPr lang="fr-FR"/>
        </a:p>
      </dgm:t>
    </dgm:pt>
    <dgm:pt modelId="{9C03E5EF-9ECB-4301-B686-527B695DB9F1}">
      <dgm:prSet custT="1"/>
      <dgm:spPr>
        <a:solidFill>
          <a:srgbClr val="E9E1D2"/>
        </a:solidFill>
      </dgm:spPr>
      <dgm:t>
        <a:bodyPr/>
        <a:lstStyle/>
        <a:p>
          <a:pPr marL="0" lvl="0" indent="0" algn="ctr" defTabSz="533400">
            <a:lnSpc>
              <a:spcPct val="90000"/>
            </a:lnSpc>
            <a:spcBef>
              <a:spcPct val="0"/>
            </a:spcBef>
            <a:spcAft>
              <a:spcPct val="35000"/>
            </a:spcAft>
            <a:buNone/>
          </a:pPr>
          <a:r>
            <a:rPr lang="fr-FR" sz="1200" kern="1200" spc="-35" dirty="0">
              <a:solidFill>
                <a:srgbClr val="698973"/>
              </a:solidFill>
              <a:latin typeface="Calibri" panose="020F0502020204030204"/>
              <a:ea typeface="Open Sans" pitchFamily="34" charset="-122"/>
              <a:cs typeface="Open Sans" pitchFamily="34" charset="-120"/>
            </a:rPr>
            <a:t>• Découvrir une palette d’activités et des ressources en lien avec la nature et l’alimentation</a:t>
          </a:r>
        </a:p>
      </dgm:t>
    </dgm:pt>
    <dgm:pt modelId="{7E6ED1CD-0D1C-4169-ABDE-08C9B903DF56}" type="parTrans" cxnId="{84D90C93-8D27-46FE-B9D5-C340D5BA8A3A}">
      <dgm:prSet/>
      <dgm:spPr>
        <a:ln>
          <a:solidFill>
            <a:srgbClr val="698A73"/>
          </a:solidFill>
        </a:ln>
      </dgm:spPr>
      <dgm:t>
        <a:bodyPr/>
        <a:lstStyle/>
        <a:p>
          <a:endParaRPr lang="fr-FR"/>
        </a:p>
      </dgm:t>
    </dgm:pt>
    <dgm:pt modelId="{C499B6C3-E31E-49A6-B45B-B3BD697559E9}" type="sibTrans" cxnId="{84D90C93-8D27-46FE-B9D5-C340D5BA8A3A}">
      <dgm:prSet/>
      <dgm:spPr/>
      <dgm:t>
        <a:bodyPr/>
        <a:lstStyle/>
        <a:p>
          <a:endParaRPr lang="fr-FR"/>
        </a:p>
      </dgm:t>
    </dgm:pt>
    <dgm:pt modelId="{3840EB39-E45A-43B1-A889-1A312AFBE84B}" type="pres">
      <dgm:prSet presAssocID="{49B0570F-39B8-4063-AE63-0419A738B955}" presName="Name0" presStyleCnt="0">
        <dgm:presLayoutVars>
          <dgm:chPref val="1"/>
          <dgm:dir/>
          <dgm:animOne val="branch"/>
          <dgm:animLvl val="lvl"/>
          <dgm:resizeHandles/>
        </dgm:presLayoutVars>
      </dgm:prSet>
      <dgm:spPr/>
    </dgm:pt>
    <dgm:pt modelId="{C9C54C06-7BF1-47AC-A2B4-B7EA33BBF4ED}" type="pres">
      <dgm:prSet presAssocID="{B486553D-2A5D-464E-A365-93BC6D76FE7D}" presName="vertOne" presStyleCnt="0"/>
      <dgm:spPr/>
    </dgm:pt>
    <dgm:pt modelId="{BD432F8E-7C79-43C4-9945-10E1FBF3ACCC}" type="pres">
      <dgm:prSet presAssocID="{B486553D-2A5D-464E-A365-93BC6D76FE7D}" presName="txOne" presStyleLbl="node0" presStyleIdx="0" presStyleCnt="1">
        <dgm:presLayoutVars>
          <dgm:chPref val="3"/>
        </dgm:presLayoutVars>
      </dgm:prSet>
      <dgm:spPr/>
    </dgm:pt>
    <dgm:pt modelId="{0222BE5E-9118-4C3C-BF8D-DFC13653FEEE}" type="pres">
      <dgm:prSet presAssocID="{B486553D-2A5D-464E-A365-93BC6D76FE7D}" presName="parTransOne" presStyleCnt="0"/>
      <dgm:spPr/>
    </dgm:pt>
    <dgm:pt modelId="{DFD1DB1D-461D-4CA4-A5C7-24C6A8FDBC1C}" type="pres">
      <dgm:prSet presAssocID="{B486553D-2A5D-464E-A365-93BC6D76FE7D}" presName="horzOne" presStyleCnt="0"/>
      <dgm:spPr/>
    </dgm:pt>
    <dgm:pt modelId="{58FE40E5-0851-4F37-80A8-079ABD6C7695}" type="pres">
      <dgm:prSet presAssocID="{A0CBDE0A-8AD9-46EB-9AE3-457372D2F568}" presName="vertTwo" presStyleCnt="0"/>
      <dgm:spPr/>
    </dgm:pt>
    <dgm:pt modelId="{39D6FB97-C148-4FD0-8A11-28C0AAD7037A}" type="pres">
      <dgm:prSet presAssocID="{A0CBDE0A-8AD9-46EB-9AE3-457372D2F568}" presName="txTwo" presStyleLbl="node2" presStyleIdx="0" presStyleCnt="3">
        <dgm:presLayoutVars>
          <dgm:chPref val="3"/>
        </dgm:presLayoutVars>
      </dgm:prSet>
      <dgm:spPr/>
    </dgm:pt>
    <dgm:pt modelId="{EFEFFFA3-B06A-4050-B40D-16C75896D138}" type="pres">
      <dgm:prSet presAssocID="{A0CBDE0A-8AD9-46EB-9AE3-457372D2F568}" presName="horzTwo" presStyleCnt="0"/>
      <dgm:spPr/>
    </dgm:pt>
    <dgm:pt modelId="{12589CA9-E6C8-4541-BDB2-AD1D5F402523}" type="pres">
      <dgm:prSet presAssocID="{1B0AC30B-C7BF-4D93-91C9-6427238E5BB0}" presName="sibSpaceTwo" presStyleCnt="0"/>
      <dgm:spPr/>
    </dgm:pt>
    <dgm:pt modelId="{4D2E31F8-0AF9-4FA9-B5CE-6B29928FE810}" type="pres">
      <dgm:prSet presAssocID="{3962C82C-8D30-4C93-9ECB-3B34D36F4938}" presName="vertTwo" presStyleCnt="0"/>
      <dgm:spPr/>
    </dgm:pt>
    <dgm:pt modelId="{B1324922-BBB2-4F6B-B4E0-06658640D4E5}" type="pres">
      <dgm:prSet presAssocID="{3962C82C-8D30-4C93-9ECB-3B34D36F4938}" presName="txTwo" presStyleLbl="node2" presStyleIdx="1" presStyleCnt="3">
        <dgm:presLayoutVars>
          <dgm:chPref val="3"/>
        </dgm:presLayoutVars>
      </dgm:prSet>
      <dgm:spPr/>
    </dgm:pt>
    <dgm:pt modelId="{26AAF9E8-89E6-43AA-B20B-D579D318B5B1}" type="pres">
      <dgm:prSet presAssocID="{3962C82C-8D30-4C93-9ECB-3B34D36F4938}" presName="horzTwo" presStyleCnt="0"/>
      <dgm:spPr/>
    </dgm:pt>
    <dgm:pt modelId="{3319BA56-3A5A-4005-930A-63254C92754A}" type="pres">
      <dgm:prSet presAssocID="{1A984C98-9327-44D3-9CD9-706187C8936C}" presName="sibSpaceTwo" presStyleCnt="0"/>
      <dgm:spPr/>
    </dgm:pt>
    <dgm:pt modelId="{2302ADC0-3A86-481D-970E-4A5278EE12A3}" type="pres">
      <dgm:prSet presAssocID="{9C03E5EF-9ECB-4301-B686-527B695DB9F1}" presName="vertTwo" presStyleCnt="0"/>
      <dgm:spPr/>
    </dgm:pt>
    <dgm:pt modelId="{61ABBD18-045B-4E82-90CD-782F5468C992}" type="pres">
      <dgm:prSet presAssocID="{9C03E5EF-9ECB-4301-B686-527B695DB9F1}" presName="txTwo" presStyleLbl="node2" presStyleIdx="2" presStyleCnt="3">
        <dgm:presLayoutVars>
          <dgm:chPref val="3"/>
        </dgm:presLayoutVars>
      </dgm:prSet>
      <dgm:spPr/>
    </dgm:pt>
    <dgm:pt modelId="{68743870-AA8E-45D5-A4E8-94685100DFF3}" type="pres">
      <dgm:prSet presAssocID="{9C03E5EF-9ECB-4301-B686-527B695DB9F1}" presName="horzTwo" presStyleCnt="0"/>
      <dgm:spPr/>
    </dgm:pt>
  </dgm:ptLst>
  <dgm:cxnLst>
    <dgm:cxn modelId="{1EE5BA36-9228-4BF9-B2A0-0DFC55971D04}" srcId="{B486553D-2A5D-464E-A365-93BC6D76FE7D}" destId="{A0CBDE0A-8AD9-46EB-9AE3-457372D2F568}" srcOrd="0" destOrd="0" parTransId="{59974A82-5C9C-4990-9C08-64E0266F71B7}" sibTransId="{1B0AC30B-C7BF-4D93-91C9-6427238E5BB0}"/>
    <dgm:cxn modelId="{1C146A66-9E53-4E2E-A837-3100D5CF78BF}" type="presOf" srcId="{9C03E5EF-9ECB-4301-B686-527B695DB9F1}" destId="{61ABBD18-045B-4E82-90CD-782F5468C992}" srcOrd="0" destOrd="0" presId="urn:microsoft.com/office/officeart/2005/8/layout/hierarchy4"/>
    <dgm:cxn modelId="{4B4E5981-CE9A-449C-A7CC-239EE1828319}" type="presOf" srcId="{B486553D-2A5D-464E-A365-93BC6D76FE7D}" destId="{BD432F8E-7C79-43C4-9945-10E1FBF3ACCC}" srcOrd="0" destOrd="0" presId="urn:microsoft.com/office/officeart/2005/8/layout/hierarchy4"/>
    <dgm:cxn modelId="{86E1CA81-626B-430F-9712-49224B1019EE}" srcId="{49B0570F-39B8-4063-AE63-0419A738B955}" destId="{B486553D-2A5D-464E-A365-93BC6D76FE7D}" srcOrd="0" destOrd="0" parTransId="{9F9EC4A8-C40A-4B4D-A6B2-A1EC3381BBDB}" sibTransId="{89D19544-0B7A-44B0-9195-ADC4F6CCE574}"/>
    <dgm:cxn modelId="{CCD75D87-D312-46A0-985E-36D66D1F24FD}" type="presOf" srcId="{3962C82C-8D30-4C93-9ECB-3B34D36F4938}" destId="{B1324922-BBB2-4F6B-B4E0-06658640D4E5}" srcOrd="0" destOrd="0" presId="urn:microsoft.com/office/officeart/2005/8/layout/hierarchy4"/>
    <dgm:cxn modelId="{84D90C93-8D27-46FE-B9D5-C340D5BA8A3A}" srcId="{B486553D-2A5D-464E-A365-93BC6D76FE7D}" destId="{9C03E5EF-9ECB-4301-B686-527B695DB9F1}" srcOrd="2" destOrd="0" parTransId="{7E6ED1CD-0D1C-4169-ABDE-08C9B903DF56}" sibTransId="{C499B6C3-E31E-49A6-B45B-B3BD697559E9}"/>
    <dgm:cxn modelId="{2ACA12AA-9080-4887-9CB8-D83F2B4C6D28}" srcId="{B486553D-2A5D-464E-A365-93BC6D76FE7D}" destId="{3962C82C-8D30-4C93-9ECB-3B34D36F4938}" srcOrd="1" destOrd="0" parTransId="{5BD2D2B2-9D0E-4979-997A-6EB63B078505}" sibTransId="{1A984C98-9327-44D3-9CD9-706187C8936C}"/>
    <dgm:cxn modelId="{872020D0-1040-4DCB-80DF-6E0A5968610B}" type="presOf" srcId="{A0CBDE0A-8AD9-46EB-9AE3-457372D2F568}" destId="{39D6FB97-C148-4FD0-8A11-28C0AAD7037A}" srcOrd="0" destOrd="0" presId="urn:microsoft.com/office/officeart/2005/8/layout/hierarchy4"/>
    <dgm:cxn modelId="{35F3F7D9-95F5-4D80-82E4-38E6DA5775EF}" type="presOf" srcId="{49B0570F-39B8-4063-AE63-0419A738B955}" destId="{3840EB39-E45A-43B1-A889-1A312AFBE84B}" srcOrd="0" destOrd="0" presId="urn:microsoft.com/office/officeart/2005/8/layout/hierarchy4"/>
    <dgm:cxn modelId="{98E606D7-B26C-4B75-8644-6346AA8A16B7}" type="presParOf" srcId="{3840EB39-E45A-43B1-A889-1A312AFBE84B}" destId="{C9C54C06-7BF1-47AC-A2B4-B7EA33BBF4ED}" srcOrd="0" destOrd="0" presId="urn:microsoft.com/office/officeart/2005/8/layout/hierarchy4"/>
    <dgm:cxn modelId="{D13D887A-F375-4C4C-B740-39E8F671FF30}" type="presParOf" srcId="{C9C54C06-7BF1-47AC-A2B4-B7EA33BBF4ED}" destId="{BD432F8E-7C79-43C4-9945-10E1FBF3ACCC}" srcOrd="0" destOrd="0" presId="urn:microsoft.com/office/officeart/2005/8/layout/hierarchy4"/>
    <dgm:cxn modelId="{E681B892-7308-44EA-9BCE-162B99A0F762}" type="presParOf" srcId="{C9C54C06-7BF1-47AC-A2B4-B7EA33BBF4ED}" destId="{0222BE5E-9118-4C3C-BF8D-DFC13653FEEE}" srcOrd="1" destOrd="0" presId="urn:microsoft.com/office/officeart/2005/8/layout/hierarchy4"/>
    <dgm:cxn modelId="{381C1F5B-CFBC-4589-B2CA-56CD4FDCBABE}" type="presParOf" srcId="{C9C54C06-7BF1-47AC-A2B4-B7EA33BBF4ED}" destId="{DFD1DB1D-461D-4CA4-A5C7-24C6A8FDBC1C}" srcOrd="2" destOrd="0" presId="urn:microsoft.com/office/officeart/2005/8/layout/hierarchy4"/>
    <dgm:cxn modelId="{2079B300-D2C9-42CC-9759-8CEDF5FA5823}" type="presParOf" srcId="{DFD1DB1D-461D-4CA4-A5C7-24C6A8FDBC1C}" destId="{58FE40E5-0851-4F37-80A8-079ABD6C7695}" srcOrd="0" destOrd="0" presId="urn:microsoft.com/office/officeart/2005/8/layout/hierarchy4"/>
    <dgm:cxn modelId="{51C86DFF-B317-498F-84A3-DFD2196CDFCA}" type="presParOf" srcId="{58FE40E5-0851-4F37-80A8-079ABD6C7695}" destId="{39D6FB97-C148-4FD0-8A11-28C0AAD7037A}" srcOrd="0" destOrd="0" presId="urn:microsoft.com/office/officeart/2005/8/layout/hierarchy4"/>
    <dgm:cxn modelId="{153D95FB-127F-48BD-B3C1-4C2A2849C5CC}" type="presParOf" srcId="{58FE40E5-0851-4F37-80A8-079ABD6C7695}" destId="{EFEFFFA3-B06A-4050-B40D-16C75896D138}" srcOrd="1" destOrd="0" presId="urn:microsoft.com/office/officeart/2005/8/layout/hierarchy4"/>
    <dgm:cxn modelId="{F7436B40-0828-4AE5-BC87-EE63316A395D}" type="presParOf" srcId="{DFD1DB1D-461D-4CA4-A5C7-24C6A8FDBC1C}" destId="{12589CA9-E6C8-4541-BDB2-AD1D5F402523}" srcOrd="1" destOrd="0" presId="urn:microsoft.com/office/officeart/2005/8/layout/hierarchy4"/>
    <dgm:cxn modelId="{2FC36DFC-D30F-4BDB-8D4E-D6239D4024BD}" type="presParOf" srcId="{DFD1DB1D-461D-4CA4-A5C7-24C6A8FDBC1C}" destId="{4D2E31F8-0AF9-4FA9-B5CE-6B29928FE810}" srcOrd="2" destOrd="0" presId="urn:microsoft.com/office/officeart/2005/8/layout/hierarchy4"/>
    <dgm:cxn modelId="{94AD8469-C2EC-4D97-B0AE-A14D7CE21CB3}" type="presParOf" srcId="{4D2E31F8-0AF9-4FA9-B5CE-6B29928FE810}" destId="{B1324922-BBB2-4F6B-B4E0-06658640D4E5}" srcOrd="0" destOrd="0" presId="urn:microsoft.com/office/officeart/2005/8/layout/hierarchy4"/>
    <dgm:cxn modelId="{9F332B4C-AC1C-488B-94DA-6508035720EC}" type="presParOf" srcId="{4D2E31F8-0AF9-4FA9-B5CE-6B29928FE810}" destId="{26AAF9E8-89E6-43AA-B20B-D579D318B5B1}" srcOrd="1" destOrd="0" presId="urn:microsoft.com/office/officeart/2005/8/layout/hierarchy4"/>
    <dgm:cxn modelId="{085196AE-B037-4BC8-916F-DE01636DC192}" type="presParOf" srcId="{DFD1DB1D-461D-4CA4-A5C7-24C6A8FDBC1C}" destId="{3319BA56-3A5A-4005-930A-63254C92754A}" srcOrd="3" destOrd="0" presId="urn:microsoft.com/office/officeart/2005/8/layout/hierarchy4"/>
    <dgm:cxn modelId="{7CB55A01-D358-4A45-B4DD-7CED816B8FAC}" type="presParOf" srcId="{DFD1DB1D-461D-4CA4-A5C7-24C6A8FDBC1C}" destId="{2302ADC0-3A86-481D-970E-4A5278EE12A3}" srcOrd="4" destOrd="0" presId="urn:microsoft.com/office/officeart/2005/8/layout/hierarchy4"/>
    <dgm:cxn modelId="{21D9CDAC-000C-4B1A-80D4-784B22740936}" type="presParOf" srcId="{2302ADC0-3A86-481D-970E-4A5278EE12A3}" destId="{61ABBD18-045B-4E82-90CD-782F5468C992}" srcOrd="0" destOrd="0" presId="urn:microsoft.com/office/officeart/2005/8/layout/hierarchy4"/>
    <dgm:cxn modelId="{557E7E77-AC03-4442-A776-7EDE9D45550F}" type="presParOf" srcId="{2302ADC0-3A86-481D-970E-4A5278EE12A3}" destId="{68743870-AA8E-45D5-A4E8-94685100DFF3}"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B0570F-39B8-4063-AE63-0419A738B95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B486553D-2A5D-464E-A365-93BC6D76FE7D}">
      <dgm:prSet phldrT="[Texte]" custT="1"/>
      <dgm:spPr>
        <a:solidFill>
          <a:srgbClr val="698A73"/>
        </a:solidFill>
        <a:ln>
          <a:solidFill>
            <a:srgbClr val="698A73"/>
          </a:solidFill>
        </a:ln>
      </dgm:spPr>
      <dgm:t>
        <a:bodyPr/>
        <a:lstStyle/>
        <a:p>
          <a:r>
            <a:rPr lang="fr-FR" sz="3600" dirty="0">
              <a:solidFill>
                <a:srgbClr val="E9E1D2"/>
              </a:solidFill>
            </a:rPr>
            <a:t>Programme</a:t>
          </a:r>
          <a:endParaRPr lang="fr-FR" sz="1400" dirty="0">
            <a:solidFill>
              <a:srgbClr val="E9E1D2"/>
            </a:solidFill>
          </a:endParaRPr>
        </a:p>
      </dgm:t>
    </dgm:pt>
    <dgm:pt modelId="{9F9EC4A8-C40A-4B4D-A6B2-A1EC3381BBDB}" type="parTrans" cxnId="{86E1CA81-626B-430F-9712-49224B1019EE}">
      <dgm:prSet/>
      <dgm:spPr/>
      <dgm:t>
        <a:bodyPr/>
        <a:lstStyle/>
        <a:p>
          <a:endParaRPr lang="fr-FR"/>
        </a:p>
      </dgm:t>
    </dgm:pt>
    <dgm:pt modelId="{89D19544-0B7A-44B0-9195-ADC4F6CCE574}" type="sibTrans" cxnId="{86E1CA81-626B-430F-9712-49224B1019EE}">
      <dgm:prSet/>
      <dgm:spPr/>
      <dgm:t>
        <a:bodyPr/>
        <a:lstStyle/>
        <a:p>
          <a:endParaRPr lang="fr-FR"/>
        </a:p>
      </dgm:t>
    </dgm:pt>
    <dgm:pt modelId="{A0CBDE0A-8AD9-46EB-9AE3-457372D2F568}">
      <dgm:prSet phldrT="[Texte]" custT="1"/>
      <dgm:spPr>
        <a:solidFill>
          <a:schemeClr val="accent6">
            <a:lumMod val="60000"/>
            <a:lumOff val="40000"/>
            <a:alpha val="90000"/>
          </a:schemeClr>
        </a:solidFill>
      </dgm:spPr>
      <dgm:t>
        <a:bodyPr/>
        <a:lstStyle/>
        <a:p>
          <a:pPr>
            <a:buNone/>
          </a:pPr>
          <a:r>
            <a:rPr lang="fr-FR" sz="1400" dirty="0"/>
            <a:t>Matinée</a:t>
          </a:r>
          <a:endParaRPr lang="fr-FR" sz="500" dirty="0"/>
        </a:p>
      </dgm:t>
    </dgm:pt>
    <dgm:pt modelId="{59974A82-5C9C-4990-9C08-64E0266F71B7}" type="parTrans" cxnId="{1EE5BA36-9228-4BF9-B2A0-0DFC55971D04}">
      <dgm:prSet/>
      <dgm:spPr>
        <a:ln>
          <a:solidFill>
            <a:srgbClr val="698A73"/>
          </a:solidFill>
        </a:ln>
      </dgm:spPr>
      <dgm:t>
        <a:bodyPr/>
        <a:lstStyle/>
        <a:p>
          <a:endParaRPr lang="fr-FR"/>
        </a:p>
      </dgm:t>
    </dgm:pt>
    <dgm:pt modelId="{1B0AC30B-C7BF-4D93-91C9-6427238E5BB0}" type="sibTrans" cxnId="{1EE5BA36-9228-4BF9-B2A0-0DFC55971D04}">
      <dgm:prSet/>
      <dgm:spPr/>
      <dgm:t>
        <a:bodyPr/>
        <a:lstStyle/>
        <a:p>
          <a:endParaRPr lang="fr-FR"/>
        </a:p>
      </dgm:t>
    </dgm:pt>
    <dgm:pt modelId="{3962C82C-8D30-4C93-9ECB-3B34D36F4938}">
      <dgm:prSet custT="1"/>
      <dgm:spPr>
        <a:solidFill>
          <a:schemeClr val="accent6">
            <a:lumMod val="60000"/>
            <a:lumOff val="40000"/>
            <a:alpha val="90000"/>
          </a:schemeClr>
        </a:solidFill>
      </dgm:spPr>
      <dgm:t>
        <a:bodyPr/>
        <a:lstStyle/>
        <a:p>
          <a:r>
            <a:rPr lang="fr-FR" sz="1400" dirty="0"/>
            <a:t>Après-midi</a:t>
          </a:r>
          <a:endParaRPr lang="fr-FR" sz="500" dirty="0"/>
        </a:p>
      </dgm:t>
    </dgm:pt>
    <dgm:pt modelId="{5BD2D2B2-9D0E-4979-997A-6EB63B078505}" type="parTrans" cxnId="{2ACA12AA-9080-4887-9CB8-D83F2B4C6D28}">
      <dgm:prSet/>
      <dgm:spPr/>
      <dgm:t>
        <a:bodyPr/>
        <a:lstStyle/>
        <a:p>
          <a:endParaRPr lang="fr-FR"/>
        </a:p>
      </dgm:t>
    </dgm:pt>
    <dgm:pt modelId="{1A984C98-9327-44D3-9CD9-706187C8936C}" type="sibTrans" cxnId="{2ACA12AA-9080-4887-9CB8-D83F2B4C6D28}">
      <dgm:prSet/>
      <dgm:spPr/>
      <dgm:t>
        <a:bodyPr/>
        <a:lstStyle/>
        <a:p>
          <a:endParaRPr lang="fr-FR"/>
        </a:p>
      </dgm:t>
    </dgm:pt>
    <dgm:pt modelId="{5FB33647-35B9-4F4E-B3F9-6696B970C87C}">
      <dgm:prSet custT="1"/>
      <dgm:spPr>
        <a:solidFill>
          <a:srgbClr val="E9E1D2"/>
        </a:solidFill>
      </dgm:spPr>
      <dgm:t>
        <a:bodyPr/>
        <a:lstStyle/>
        <a:p>
          <a:pPr marL="0" lvl="0" indent="0" algn="ctr" defTabSz="533400">
            <a:lnSpc>
              <a:spcPct val="90000"/>
            </a:lnSpc>
            <a:spcBef>
              <a:spcPct val="0"/>
            </a:spcBef>
            <a:spcAft>
              <a:spcPct val="35000"/>
            </a:spcAft>
            <a:buFont typeface="Symbol" panose="05050102010706020507" pitchFamily="18" charset="2"/>
            <a:buNone/>
          </a:pPr>
          <a:r>
            <a:rPr lang="fr-FR" sz="1200" kern="1200" spc="-35" dirty="0">
              <a:solidFill>
                <a:srgbClr val="698973"/>
              </a:solidFill>
              <a:latin typeface="Calibri" panose="020F0502020204030204"/>
              <a:ea typeface="Open Sans" pitchFamily="34" charset="-122"/>
              <a:cs typeface="Open Sans" pitchFamily="34" charset="-120"/>
            </a:rPr>
            <a:t>Ateliers sensoriels autour de la nature et de l’alimentation : transpositions, possibilités et freins</a:t>
          </a:r>
        </a:p>
      </dgm:t>
    </dgm:pt>
    <dgm:pt modelId="{3A25DA4E-1242-4B7C-9C6F-42B8405923A7}" type="parTrans" cxnId="{D015A684-C26E-4946-BC82-8CB109F3F71C}">
      <dgm:prSet/>
      <dgm:spPr/>
      <dgm:t>
        <a:bodyPr/>
        <a:lstStyle/>
        <a:p>
          <a:endParaRPr lang="fr-FR"/>
        </a:p>
      </dgm:t>
    </dgm:pt>
    <dgm:pt modelId="{EBF68F30-9BAE-4EFC-86E5-FCB71DC9F309}" type="sibTrans" cxnId="{D015A684-C26E-4946-BC82-8CB109F3F71C}">
      <dgm:prSet/>
      <dgm:spPr/>
      <dgm:t>
        <a:bodyPr/>
        <a:lstStyle/>
        <a:p>
          <a:endParaRPr lang="fr-FR"/>
        </a:p>
      </dgm:t>
    </dgm:pt>
    <dgm:pt modelId="{33F02254-334E-497F-8BBB-F5CFD5501AC0}">
      <dgm:prSet custT="1"/>
      <dgm:spPr>
        <a:solidFill>
          <a:srgbClr val="E9E1D2"/>
        </a:solidFill>
      </dgm:spPr>
      <dgm:t>
        <a:bodyPr/>
        <a:lstStyle/>
        <a:p>
          <a:pPr marL="0" lvl="0" indent="0" algn="ctr" defTabSz="533400">
            <a:lnSpc>
              <a:spcPct val="90000"/>
            </a:lnSpc>
            <a:spcBef>
              <a:spcPct val="0"/>
            </a:spcBef>
            <a:spcAft>
              <a:spcPct val="35000"/>
            </a:spcAft>
            <a:buFont typeface="Symbol" panose="05050102010706020507" pitchFamily="18" charset="2"/>
            <a:buNone/>
          </a:pPr>
          <a:r>
            <a:rPr lang="fr-FR" sz="1200" kern="1200" spc="-35" dirty="0">
              <a:solidFill>
                <a:srgbClr val="698973"/>
              </a:solidFill>
              <a:latin typeface="Calibri" panose="020F0502020204030204"/>
              <a:ea typeface="Open Sans" pitchFamily="34" charset="-122"/>
              <a:cs typeface="Open Sans" pitchFamily="34" charset="-120"/>
            </a:rPr>
            <a:t>Syndrome du manque de nature, bénéfices pour l’enfant des activités extérieures et liens avec le développement du jeune enfant</a:t>
          </a:r>
        </a:p>
      </dgm:t>
    </dgm:pt>
    <dgm:pt modelId="{92C9EEC1-A079-421F-B077-B6CEAD9B01CD}" type="parTrans" cxnId="{8F714832-BDA3-43D3-9305-696F73FD1189}">
      <dgm:prSet/>
      <dgm:spPr/>
      <dgm:t>
        <a:bodyPr/>
        <a:lstStyle/>
        <a:p>
          <a:endParaRPr lang="fr-FR"/>
        </a:p>
      </dgm:t>
    </dgm:pt>
    <dgm:pt modelId="{43270067-F248-435D-8882-04D73C05CA24}" type="sibTrans" cxnId="{8F714832-BDA3-43D3-9305-696F73FD1189}">
      <dgm:prSet/>
      <dgm:spPr/>
      <dgm:t>
        <a:bodyPr/>
        <a:lstStyle/>
        <a:p>
          <a:endParaRPr lang="fr-FR"/>
        </a:p>
      </dgm:t>
    </dgm:pt>
    <dgm:pt modelId="{8CE34252-BC39-4787-9B26-57C142533A73}">
      <dgm:prSet custT="1"/>
      <dgm:spPr>
        <a:solidFill>
          <a:srgbClr val="E9E1D2">
            <a:alpha val="90000"/>
          </a:srgbClr>
        </a:solidFill>
      </dgm:spPr>
      <dgm:t>
        <a:bodyPr/>
        <a:lstStyle/>
        <a:p>
          <a:pPr marL="0" lvl="0" indent="0" algn="ctr" defTabSz="533400">
            <a:lnSpc>
              <a:spcPct val="90000"/>
            </a:lnSpc>
            <a:spcBef>
              <a:spcPct val="0"/>
            </a:spcBef>
            <a:spcAft>
              <a:spcPct val="35000"/>
            </a:spcAft>
            <a:buNone/>
          </a:pPr>
          <a:r>
            <a:rPr lang="fr-FR" sz="1200" kern="1200" spc="-35" dirty="0">
              <a:solidFill>
                <a:srgbClr val="698973"/>
              </a:solidFill>
              <a:latin typeface="Calibri" panose="020F0502020204030204"/>
              <a:ea typeface="Open Sans" pitchFamily="34" charset="-122"/>
              <a:cs typeface="Open Sans" pitchFamily="34" charset="-120"/>
            </a:rPr>
            <a:t>Découverte d’une palette d’activités (ateliers tournants) et ressources autour de la nature et de l’alimentation à utiliser avec de jeunes enfants : comptines, littérature jeunesse, petites activités</a:t>
          </a:r>
        </a:p>
      </dgm:t>
    </dgm:pt>
    <dgm:pt modelId="{D6406163-BDE4-4945-97F2-E847C8902150}" type="parTrans" cxnId="{FAD25E3A-5A45-4CCC-91E0-31A1F138B0A5}">
      <dgm:prSet/>
      <dgm:spPr/>
      <dgm:t>
        <a:bodyPr/>
        <a:lstStyle/>
        <a:p>
          <a:endParaRPr lang="fr-FR"/>
        </a:p>
      </dgm:t>
    </dgm:pt>
    <dgm:pt modelId="{E7B1D575-19AB-414E-801F-EBD716305E50}" type="sibTrans" cxnId="{FAD25E3A-5A45-4CCC-91E0-31A1F138B0A5}">
      <dgm:prSet/>
      <dgm:spPr/>
      <dgm:t>
        <a:bodyPr/>
        <a:lstStyle/>
        <a:p>
          <a:endParaRPr lang="fr-FR"/>
        </a:p>
      </dgm:t>
    </dgm:pt>
    <dgm:pt modelId="{A0BBD65A-D61F-4496-AB69-1775D23D416E}">
      <dgm:prSet custT="1"/>
      <dgm:spPr>
        <a:solidFill>
          <a:srgbClr val="E9E1D2"/>
        </a:solidFill>
      </dgm:spPr>
      <dgm:t>
        <a:bodyPr/>
        <a:lstStyle/>
        <a:p>
          <a:pPr marL="0" lvl="0" indent="0" algn="ctr" defTabSz="533400">
            <a:lnSpc>
              <a:spcPct val="90000"/>
            </a:lnSpc>
            <a:spcBef>
              <a:spcPct val="0"/>
            </a:spcBef>
            <a:spcAft>
              <a:spcPct val="35000"/>
            </a:spcAft>
            <a:buNone/>
          </a:pPr>
          <a:r>
            <a:rPr lang="fr-FR" sz="1200" kern="1200" spc="-35" dirty="0">
              <a:solidFill>
                <a:srgbClr val="698973"/>
              </a:solidFill>
              <a:latin typeface="Calibri" panose="020F0502020204030204"/>
              <a:ea typeface="Open Sans" pitchFamily="34" charset="-122"/>
              <a:cs typeface="Open Sans" pitchFamily="34" charset="-120"/>
            </a:rPr>
            <a:t>Postures professionnelles, harmonisation des pratiques et travail avec les familles</a:t>
          </a:r>
        </a:p>
      </dgm:t>
    </dgm:pt>
    <dgm:pt modelId="{18478ACD-79AB-4A8E-9DC4-3E32CCB662D1}" type="parTrans" cxnId="{D15F4D8A-8615-4B0A-9FA9-71C545F7B89B}">
      <dgm:prSet/>
      <dgm:spPr/>
      <dgm:t>
        <a:bodyPr/>
        <a:lstStyle/>
        <a:p>
          <a:endParaRPr lang="fr-FR"/>
        </a:p>
      </dgm:t>
    </dgm:pt>
    <dgm:pt modelId="{026315CF-E901-42BE-B7DC-90940F874AEB}" type="sibTrans" cxnId="{D15F4D8A-8615-4B0A-9FA9-71C545F7B89B}">
      <dgm:prSet/>
      <dgm:spPr/>
      <dgm:t>
        <a:bodyPr/>
        <a:lstStyle/>
        <a:p>
          <a:endParaRPr lang="fr-FR"/>
        </a:p>
      </dgm:t>
    </dgm:pt>
    <dgm:pt modelId="{B267299F-9651-4D88-A11B-9DDE6EECBC0D}" type="pres">
      <dgm:prSet presAssocID="{49B0570F-39B8-4063-AE63-0419A738B955}" presName="Name0" presStyleCnt="0">
        <dgm:presLayoutVars>
          <dgm:chPref val="1"/>
          <dgm:dir/>
          <dgm:animOne val="branch"/>
          <dgm:animLvl val="lvl"/>
          <dgm:resizeHandles/>
        </dgm:presLayoutVars>
      </dgm:prSet>
      <dgm:spPr/>
    </dgm:pt>
    <dgm:pt modelId="{9FACEB25-047B-4D3E-8428-8A23A27740C0}" type="pres">
      <dgm:prSet presAssocID="{B486553D-2A5D-464E-A365-93BC6D76FE7D}" presName="vertOne" presStyleCnt="0"/>
      <dgm:spPr/>
    </dgm:pt>
    <dgm:pt modelId="{B6A7E6D0-2E7A-4C89-B7DB-501FCDFB2E9B}" type="pres">
      <dgm:prSet presAssocID="{B486553D-2A5D-464E-A365-93BC6D76FE7D}" presName="txOne" presStyleLbl="node0" presStyleIdx="0" presStyleCnt="1" custLinFactNeighborX="293" custLinFactNeighborY="-1792">
        <dgm:presLayoutVars>
          <dgm:chPref val="3"/>
        </dgm:presLayoutVars>
      </dgm:prSet>
      <dgm:spPr/>
    </dgm:pt>
    <dgm:pt modelId="{EDB54BB3-FF11-45E9-87F7-FA314970BF16}" type="pres">
      <dgm:prSet presAssocID="{B486553D-2A5D-464E-A365-93BC6D76FE7D}" presName="parTransOne" presStyleCnt="0"/>
      <dgm:spPr/>
    </dgm:pt>
    <dgm:pt modelId="{5FC2F1F6-C20E-413E-810A-1E4A33B9158C}" type="pres">
      <dgm:prSet presAssocID="{B486553D-2A5D-464E-A365-93BC6D76FE7D}" presName="horzOne" presStyleCnt="0"/>
      <dgm:spPr/>
    </dgm:pt>
    <dgm:pt modelId="{569C72A0-3D52-4F85-B46E-0F4B1C902ECB}" type="pres">
      <dgm:prSet presAssocID="{A0CBDE0A-8AD9-46EB-9AE3-457372D2F568}" presName="vertTwo" presStyleCnt="0"/>
      <dgm:spPr/>
    </dgm:pt>
    <dgm:pt modelId="{188AC4B6-7484-4B48-815C-3B73C7E27A59}" type="pres">
      <dgm:prSet presAssocID="{A0CBDE0A-8AD9-46EB-9AE3-457372D2F568}" presName="txTwo" presStyleLbl="node2" presStyleIdx="0" presStyleCnt="2" custScaleY="39632">
        <dgm:presLayoutVars>
          <dgm:chPref val="3"/>
        </dgm:presLayoutVars>
      </dgm:prSet>
      <dgm:spPr/>
    </dgm:pt>
    <dgm:pt modelId="{6728E061-B7A7-440A-825B-FEC970EB705B}" type="pres">
      <dgm:prSet presAssocID="{A0CBDE0A-8AD9-46EB-9AE3-457372D2F568}" presName="parTransTwo" presStyleCnt="0"/>
      <dgm:spPr/>
    </dgm:pt>
    <dgm:pt modelId="{A9B44636-7CA6-47D6-86B0-388151057737}" type="pres">
      <dgm:prSet presAssocID="{A0CBDE0A-8AD9-46EB-9AE3-457372D2F568}" presName="horzTwo" presStyleCnt="0"/>
      <dgm:spPr/>
    </dgm:pt>
    <dgm:pt modelId="{1AFF3264-1D8F-4486-A760-7E2672C909D8}" type="pres">
      <dgm:prSet presAssocID="{5FB33647-35B9-4F4E-B3F9-6696B970C87C}" presName="vertThree" presStyleCnt="0"/>
      <dgm:spPr/>
    </dgm:pt>
    <dgm:pt modelId="{4568DFA2-7D27-4C39-9545-9F50629C70B0}" type="pres">
      <dgm:prSet presAssocID="{5FB33647-35B9-4F4E-B3F9-6696B970C87C}" presName="txThree" presStyleLbl="node3" presStyleIdx="0" presStyleCnt="4" custLinFactNeighborX="-562" custLinFactNeighborY="961">
        <dgm:presLayoutVars>
          <dgm:chPref val="3"/>
        </dgm:presLayoutVars>
      </dgm:prSet>
      <dgm:spPr/>
    </dgm:pt>
    <dgm:pt modelId="{D61B7A81-0075-4CBA-B907-62B73D38671D}" type="pres">
      <dgm:prSet presAssocID="{5FB33647-35B9-4F4E-B3F9-6696B970C87C}" presName="horzThree" presStyleCnt="0"/>
      <dgm:spPr/>
    </dgm:pt>
    <dgm:pt modelId="{C5720574-9165-49A8-AAFD-70E4C2059840}" type="pres">
      <dgm:prSet presAssocID="{EBF68F30-9BAE-4EFC-86E5-FCB71DC9F309}" presName="sibSpaceThree" presStyleCnt="0"/>
      <dgm:spPr/>
    </dgm:pt>
    <dgm:pt modelId="{63F4A830-1C70-4C74-926B-D6CD3E919BB5}" type="pres">
      <dgm:prSet presAssocID="{33F02254-334E-497F-8BBB-F5CFD5501AC0}" presName="vertThree" presStyleCnt="0"/>
      <dgm:spPr/>
    </dgm:pt>
    <dgm:pt modelId="{01CE872C-0DD3-4082-A7E5-DFF0F938F2C0}" type="pres">
      <dgm:prSet presAssocID="{33F02254-334E-497F-8BBB-F5CFD5501AC0}" presName="txThree" presStyleLbl="node3" presStyleIdx="1" presStyleCnt="4">
        <dgm:presLayoutVars>
          <dgm:chPref val="3"/>
        </dgm:presLayoutVars>
      </dgm:prSet>
      <dgm:spPr/>
    </dgm:pt>
    <dgm:pt modelId="{71B0C1DC-D1E5-4240-8C5D-B08C905637FE}" type="pres">
      <dgm:prSet presAssocID="{33F02254-334E-497F-8BBB-F5CFD5501AC0}" presName="horzThree" presStyleCnt="0"/>
      <dgm:spPr/>
    </dgm:pt>
    <dgm:pt modelId="{18265A2A-4DB8-4665-9E71-37E42EECC8BD}" type="pres">
      <dgm:prSet presAssocID="{1B0AC30B-C7BF-4D93-91C9-6427238E5BB0}" presName="sibSpaceTwo" presStyleCnt="0"/>
      <dgm:spPr/>
    </dgm:pt>
    <dgm:pt modelId="{A70DF2BD-10DE-45AC-BF4D-ACA8D8B2C10E}" type="pres">
      <dgm:prSet presAssocID="{3962C82C-8D30-4C93-9ECB-3B34D36F4938}" presName="vertTwo" presStyleCnt="0"/>
      <dgm:spPr/>
    </dgm:pt>
    <dgm:pt modelId="{043CACBC-A2FE-4BD5-986C-CFBD171B4D22}" type="pres">
      <dgm:prSet presAssocID="{3962C82C-8D30-4C93-9ECB-3B34D36F4938}" presName="txTwo" presStyleLbl="node2" presStyleIdx="1" presStyleCnt="2" custScaleY="42720">
        <dgm:presLayoutVars>
          <dgm:chPref val="3"/>
        </dgm:presLayoutVars>
      </dgm:prSet>
      <dgm:spPr/>
    </dgm:pt>
    <dgm:pt modelId="{1014479B-B33A-4EC0-872B-571085914076}" type="pres">
      <dgm:prSet presAssocID="{3962C82C-8D30-4C93-9ECB-3B34D36F4938}" presName="parTransTwo" presStyleCnt="0"/>
      <dgm:spPr/>
    </dgm:pt>
    <dgm:pt modelId="{80EBB553-0A1D-47D8-B137-555FF6CEBF04}" type="pres">
      <dgm:prSet presAssocID="{3962C82C-8D30-4C93-9ECB-3B34D36F4938}" presName="horzTwo" presStyleCnt="0"/>
      <dgm:spPr/>
    </dgm:pt>
    <dgm:pt modelId="{9A518364-D610-4292-81E7-1FEA8495287D}" type="pres">
      <dgm:prSet presAssocID="{8CE34252-BC39-4787-9B26-57C142533A73}" presName="vertThree" presStyleCnt="0"/>
      <dgm:spPr/>
    </dgm:pt>
    <dgm:pt modelId="{5AC7D882-6F03-48C3-BFC8-B6B0C6C024A4}" type="pres">
      <dgm:prSet presAssocID="{8CE34252-BC39-4787-9B26-57C142533A73}" presName="txThree" presStyleLbl="node3" presStyleIdx="2" presStyleCnt="4" custScaleX="137325" custLinFactNeighborX="-1472" custLinFactNeighborY="958">
        <dgm:presLayoutVars>
          <dgm:chPref val="3"/>
        </dgm:presLayoutVars>
      </dgm:prSet>
      <dgm:spPr/>
    </dgm:pt>
    <dgm:pt modelId="{ACB0EFF8-84C1-4C53-9DF6-E9DE5530FFE2}" type="pres">
      <dgm:prSet presAssocID="{8CE34252-BC39-4787-9B26-57C142533A73}" presName="horzThree" presStyleCnt="0"/>
      <dgm:spPr/>
    </dgm:pt>
    <dgm:pt modelId="{745BF00E-0FD0-4805-A664-2B55DFDE4B9B}" type="pres">
      <dgm:prSet presAssocID="{E7B1D575-19AB-414E-801F-EBD716305E50}" presName="sibSpaceThree" presStyleCnt="0"/>
      <dgm:spPr/>
    </dgm:pt>
    <dgm:pt modelId="{11D8F012-E51E-475F-94AC-173DCBB200AE}" type="pres">
      <dgm:prSet presAssocID="{A0BBD65A-D61F-4496-AB69-1775D23D416E}" presName="vertThree" presStyleCnt="0"/>
      <dgm:spPr/>
    </dgm:pt>
    <dgm:pt modelId="{4E7A34BE-6FFA-43B6-A623-A4FE88F2DEEF}" type="pres">
      <dgm:prSet presAssocID="{A0BBD65A-D61F-4496-AB69-1775D23D416E}" presName="txThree" presStyleLbl="node3" presStyleIdx="3" presStyleCnt="4" custScaleX="78967">
        <dgm:presLayoutVars>
          <dgm:chPref val="3"/>
        </dgm:presLayoutVars>
      </dgm:prSet>
      <dgm:spPr/>
    </dgm:pt>
    <dgm:pt modelId="{60D6155D-8714-4BF1-98E5-B8B224692872}" type="pres">
      <dgm:prSet presAssocID="{A0BBD65A-D61F-4496-AB69-1775D23D416E}" presName="horzThree" presStyleCnt="0"/>
      <dgm:spPr/>
    </dgm:pt>
  </dgm:ptLst>
  <dgm:cxnLst>
    <dgm:cxn modelId="{A8F99910-D700-4537-84CE-D25CF1117533}" type="presOf" srcId="{A0CBDE0A-8AD9-46EB-9AE3-457372D2F568}" destId="{188AC4B6-7484-4B48-815C-3B73C7E27A59}" srcOrd="0" destOrd="0" presId="urn:microsoft.com/office/officeart/2005/8/layout/hierarchy4"/>
    <dgm:cxn modelId="{8F714832-BDA3-43D3-9305-696F73FD1189}" srcId="{A0CBDE0A-8AD9-46EB-9AE3-457372D2F568}" destId="{33F02254-334E-497F-8BBB-F5CFD5501AC0}" srcOrd="1" destOrd="0" parTransId="{92C9EEC1-A079-421F-B077-B6CEAD9B01CD}" sibTransId="{43270067-F248-435D-8882-04D73C05CA24}"/>
    <dgm:cxn modelId="{1EE5BA36-9228-4BF9-B2A0-0DFC55971D04}" srcId="{B486553D-2A5D-464E-A365-93BC6D76FE7D}" destId="{A0CBDE0A-8AD9-46EB-9AE3-457372D2F568}" srcOrd="0" destOrd="0" parTransId="{59974A82-5C9C-4990-9C08-64E0266F71B7}" sibTransId="{1B0AC30B-C7BF-4D93-91C9-6427238E5BB0}"/>
    <dgm:cxn modelId="{67E1F536-42C5-48AE-B30C-46429DB236C4}" type="presOf" srcId="{A0BBD65A-D61F-4496-AB69-1775D23D416E}" destId="{4E7A34BE-6FFA-43B6-A623-A4FE88F2DEEF}" srcOrd="0" destOrd="0" presId="urn:microsoft.com/office/officeart/2005/8/layout/hierarchy4"/>
    <dgm:cxn modelId="{FAD25E3A-5A45-4CCC-91E0-31A1F138B0A5}" srcId="{3962C82C-8D30-4C93-9ECB-3B34D36F4938}" destId="{8CE34252-BC39-4787-9B26-57C142533A73}" srcOrd="0" destOrd="0" parTransId="{D6406163-BDE4-4945-97F2-E847C8902150}" sibTransId="{E7B1D575-19AB-414E-801F-EBD716305E50}"/>
    <dgm:cxn modelId="{DEFFEA45-1383-4EC3-97A0-68271BF264EC}" type="presOf" srcId="{49B0570F-39B8-4063-AE63-0419A738B955}" destId="{B267299F-9651-4D88-A11B-9DDE6EECBC0D}" srcOrd="0" destOrd="0" presId="urn:microsoft.com/office/officeart/2005/8/layout/hierarchy4"/>
    <dgm:cxn modelId="{3019B974-E0B6-4327-9C83-D05F067A00E9}" type="presOf" srcId="{33F02254-334E-497F-8BBB-F5CFD5501AC0}" destId="{01CE872C-0DD3-4082-A7E5-DFF0F938F2C0}" srcOrd="0" destOrd="0" presId="urn:microsoft.com/office/officeart/2005/8/layout/hierarchy4"/>
    <dgm:cxn modelId="{3E525158-A2B9-497E-A4BD-9D3F59D4410D}" type="presOf" srcId="{8CE34252-BC39-4787-9B26-57C142533A73}" destId="{5AC7D882-6F03-48C3-BFC8-B6B0C6C024A4}" srcOrd="0" destOrd="0" presId="urn:microsoft.com/office/officeart/2005/8/layout/hierarchy4"/>
    <dgm:cxn modelId="{13ADE67F-5605-4BE8-9F21-F0530C9F1AF0}" type="presOf" srcId="{3962C82C-8D30-4C93-9ECB-3B34D36F4938}" destId="{043CACBC-A2FE-4BD5-986C-CFBD171B4D22}" srcOrd="0" destOrd="0" presId="urn:microsoft.com/office/officeart/2005/8/layout/hierarchy4"/>
    <dgm:cxn modelId="{36C3AE81-C853-41CF-B09F-7B599EC43892}" type="presOf" srcId="{B486553D-2A5D-464E-A365-93BC6D76FE7D}" destId="{B6A7E6D0-2E7A-4C89-B7DB-501FCDFB2E9B}" srcOrd="0" destOrd="0" presId="urn:microsoft.com/office/officeart/2005/8/layout/hierarchy4"/>
    <dgm:cxn modelId="{86E1CA81-626B-430F-9712-49224B1019EE}" srcId="{49B0570F-39B8-4063-AE63-0419A738B955}" destId="{B486553D-2A5D-464E-A365-93BC6D76FE7D}" srcOrd="0" destOrd="0" parTransId="{9F9EC4A8-C40A-4B4D-A6B2-A1EC3381BBDB}" sibTransId="{89D19544-0B7A-44B0-9195-ADC4F6CCE574}"/>
    <dgm:cxn modelId="{D015A684-C26E-4946-BC82-8CB109F3F71C}" srcId="{A0CBDE0A-8AD9-46EB-9AE3-457372D2F568}" destId="{5FB33647-35B9-4F4E-B3F9-6696B970C87C}" srcOrd="0" destOrd="0" parTransId="{3A25DA4E-1242-4B7C-9C6F-42B8405923A7}" sibTransId="{EBF68F30-9BAE-4EFC-86E5-FCB71DC9F309}"/>
    <dgm:cxn modelId="{D15F4D8A-8615-4B0A-9FA9-71C545F7B89B}" srcId="{3962C82C-8D30-4C93-9ECB-3B34D36F4938}" destId="{A0BBD65A-D61F-4496-AB69-1775D23D416E}" srcOrd="1" destOrd="0" parTransId="{18478ACD-79AB-4A8E-9DC4-3E32CCB662D1}" sibTransId="{026315CF-E901-42BE-B7DC-90940F874AEB}"/>
    <dgm:cxn modelId="{2ACA12AA-9080-4887-9CB8-D83F2B4C6D28}" srcId="{B486553D-2A5D-464E-A365-93BC6D76FE7D}" destId="{3962C82C-8D30-4C93-9ECB-3B34D36F4938}" srcOrd="1" destOrd="0" parTransId="{5BD2D2B2-9D0E-4979-997A-6EB63B078505}" sibTransId="{1A984C98-9327-44D3-9CD9-706187C8936C}"/>
    <dgm:cxn modelId="{344131E1-37B7-4CA1-8046-031CD970F8A2}" type="presOf" srcId="{5FB33647-35B9-4F4E-B3F9-6696B970C87C}" destId="{4568DFA2-7D27-4C39-9545-9F50629C70B0}" srcOrd="0" destOrd="0" presId="urn:microsoft.com/office/officeart/2005/8/layout/hierarchy4"/>
    <dgm:cxn modelId="{E187AFF6-294E-434D-BF60-DDC905816750}" type="presParOf" srcId="{B267299F-9651-4D88-A11B-9DDE6EECBC0D}" destId="{9FACEB25-047B-4D3E-8428-8A23A27740C0}" srcOrd="0" destOrd="0" presId="urn:microsoft.com/office/officeart/2005/8/layout/hierarchy4"/>
    <dgm:cxn modelId="{A9D8E1AA-EF8D-4105-AD60-7A38E6CAA16F}" type="presParOf" srcId="{9FACEB25-047B-4D3E-8428-8A23A27740C0}" destId="{B6A7E6D0-2E7A-4C89-B7DB-501FCDFB2E9B}" srcOrd="0" destOrd="0" presId="urn:microsoft.com/office/officeart/2005/8/layout/hierarchy4"/>
    <dgm:cxn modelId="{B14A3EF4-3287-4F1E-B9CD-832AC4E0FEC2}" type="presParOf" srcId="{9FACEB25-047B-4D3E-8428-8A23A27740C0}" destId="{EDB54BB3-FF11-45E9-87F7-FA314970BF16}" srcOrd="1" destOrd="0" presId="urn:microsoft.com/office/officeart/2005/8/layout/hierarchy4"/>
    <dgm:cxn modelId="{7C6C2F8B-AF45-43BF-8094-A6EC1B8197A8}" type="presParOf" srcId="{9FACEB25-047B-4D3E-8428-8A23A27740C0}" destId="{5FC2F1F6-C20E-413E-810A-1E4A33B9158C}" srcOrd="2" destOrd="0" presId="urn:microsoft.com/office/officeart/2005/8/layout/hierarchy4"/>
    <dgm:cxn modelId="{645400AE-4CA8-4479-875A-50FE6C9F7402}" type="presParOf" srcId="{5FC2F1F6-C20E-413E-810A-1E4A33B9158C}" destId="{569C72A0-3D52-4F85-B46E-0F4B1C902ECB}" srcOrd="0" destOrd="0" presId="urn:microsoft.com/office/officeart/2005/8/layout/hierarchy4"/>
    <dgm:cxn modelId="{AD3FCE5F-1474-466D-9F2F-1D8CF73B90CD}" type="presParOf" srcId="{569C72A0-3D52-4F85-B46E-0F4B1C902ECB}" destId="{188AC4B6-7484-4B48-815C-3B73C7E27A59}" srcOrd="0" destOrd="0" presId="urn:microsoft.com/office/officeart/2005/8/layout/hierarchy4"/>
    <dgm:cxn modelId="{9561C99C-2B20-447A-9FD5-875736E347AF}" type="presParOf" srcId="{569C72A0-3D52-4F85-B46E-0F4B1C902ECB}" destId="{6728E061-B7A7-440A-825B-FEC970EB705B}" srcOrd="1" destOrd="0" presId="urn:microsoft.com/office/officeart/2005/8/layout/hierarchy4"/>
    <dgm:cxn modelId="{9516F877-9E3D-49FF-87DB-567ACFC0F78F}" type="presParOf" srcId="{569C72A0-3D52-4F85-B46E-0F4B1C902ECB}" destId="{A9B44636-7CA6-47D6-86B0-388151057737}" srcOrd="2" destOrd="0" presId="urn:microsoft.com/office/officeart/2005/8/layout/hierarchy4"/>
    <dgm:cxn modelId="{14955E9C-DC07-4899-9701-731581AAB8D9}" type="presParOf" srcId="{A9B44636-7CA6-47D6-86B0-388151057737}" destId="{1AFF3264-1D8F-4486-A760-7E2672C909D8}" srcOrd="0" destOrd="0" presId="urn:microsoft.com/office/officeart/2005/8/layout/hierarchy4"/>
    <dgm:cxn modelId="{EC8B6546-DF22-4D34-902F-16353E7EE65A}" type="presParOf" srcId="{1AFF3264-1D8F-4486-A760-7E2672C909D8}" destId="{4568DFA2-7D27-4C39-9545-9F50629C70B0}" srcOrd="0" destOrd="0" presId="urn:microsoft.com/office/officeart/2005/8/layout/hierarchy4"/>
    <dgm:cxn modelId="{775002D6-4840-4463-ABE7-57EAB1582076}" type="presParOf" srcId="{1AFF3264-1D8F-4486-A760-7E2672C909D8}" destId="{D61B7A81-0075-4CBA-B907-62B73D38671D}" srcOrd="1" destOrd="0" presId="urn:microsoft.com/office/officeart/2005/8/layout/hierarchy4"/>
    <dgm:cxn modelId="{9222FF27-8CDC-4CB0-B543-BE664BCCF08C}" type="presParOf" srcId="{A9B44636-7CA6-47D6-86B0-388151057737}" destId="{C5720574-9165-49A8-AAFD-70E4C2059840}" srcOrd="1" destOrd="0" presId="urn:microsoft.com/office/officeart/2005/8/layout/hierarchy4"/>
    <dgm:cxn modelId="{56B6C337-DCD0-43B6-BE8C-95636C208304}" type="presParOf" srcId="{A9B44636-7CA6-47D6-86B0-388151057737}" destId="{63F4A830-1C70-4C74-926B-D6CD3E919BB5}" srcOrd="2" destOrd="0" presId="urn:microsoft.com/office/officeart/2005/8/layout/hierarchy4"/>
    <dgm:cxn modelId="{97BFA33A-0E08-4958-A100-85BA19000383}" type="presParOf" srcId="{63F4A830-1C70-4C74-926B-D6CD3E919BB5}" destId="{01CE872C-0DD3-4082-A7E5-DFF0F938F2C0}" srcOrd="0" destOrd="0" presId="urn:microsoft.com/office/officeart/2005/8/layout/hierarchy4"/>
    <dgm:cxn modelId="{71EEEC51-7E95-44CB-A2B3-FA1F283D5C13}" type="presParOf" srcId="{63F4A830-1C70-4C74-926B-D6CD3E919BB5}" destId="{71B0C1DC-D1E5-4240-8C5D-B08C905637FE}" srcOrd="1" destOrd="0" presId="urn:microsoft.com/office/officeart/2005/8/layout/hierarchy4"/>
    <dgm:cxn modelId="{FDF4BC97-88A5-4EFC-BB2C-7EF2D3350CA6}" type="presParOf" srcId="{5FC2F1F6-C20E-413E-810A-1E4A33B9158C}" destId="{18265A2A-4DB8-4665-9E71-37E42EECC8BD}" srcOrd="1" destOrd="0" presId="urn:microsoft.com/office/officeart/2005/8/layout/hierarchy4"/>
    <dgm:cxn modelId="{CD503B34-B15E-4BC7-8A96-E256AB3C748F}" type="presParOf" srcId="{5FC2F1F6-C20E-413E-810A-1E4A33B9158C}" destId="{A70DF2BD-10DE-45AC-BF4D-ACA8D8B2C10E}" srcOrd="2" destOrd="0" presId="urn:microsoft.com/office/officeart/2005/8/layout/hierarchy4"/>
    <dgm:cxn modelId="{7C046C1E-4D0E-4012-B782-B36ED2A464A6}" type="presParOf" srcId="{A70DF2BD-10DE-45AC-BF4D-ACA8D8B2C10E}" destId="{043CACBC-A2FE-4BD5-986C-CFBD171B4D22}" srcOrd="0" destOrd="0" presId="urn:microsoft.com/office/officeart/2005/8/layout/hierarchy4"/>
    <dgm:cxn modelId="{39478CE7-AC53-45F7-AD3F-AF2FCB5F883E}" type="presParOf" srcId="{A70DF2BD-10DE-45AC-BF4D-ACA8D8B2C10E}" destId="{1014479B-B33A-4EC0-872B-571085914076}" srcOrd="1" destOrd="0" presId="urn:microsoft.com/office/officeart/2005/8/layout/hierarchy4"/>
    <dgm:cxn modelId="{CE6E0DDA-6C00-440D-A587-EE396F2019FD}" type="presParOf" srcId="{A70DF2BD-10DE-45AC-BF4D-ACA8D8B2C10E}" destId="{80EBB553-0A1D-47D8-B137-555FF6CEBF04}" srcOrd="2" destOrd="0" presId="urn:microsoft.com/office/officeart/2005/8/layout/hierarchy4"/>
    <dgm:cxn modelId="{92118D8F-3E64-4BA8-A8D8-F4BA8CBC569A}" type="presParOf" srcId="{80EBB553-0A1D-47D8-B137-555FF6CEBF04}" destId="{9A518364-D610-4292-81E7-1FEA8495287D}" srcOrd="0" destOrd="0" presId="urn:microsoft.com/office/officeart/2005/8/layout/hierarchy4"/>
    <dgm:cxn modelId="{D19C51B9-EBB3-4FEC-ACAA-5FA4B106913B}" type="presParOf" srcId="{9A518364-D610-4292-81E7-1FEA8495287D}" destId="{5AC7D882-6F03-48C3-BFC8-B6B0C6C024A4}" srcOrd="0" destOrd="0" presId="urn:microsoft.com/office/officeart/2005/8/layout/hierarchy4"/>
    <dgm:cxn modelId="{CFDC00C8-F4FD-40F2-9A2D-AB150AD4E23E}" type="presParOf" srcId="{9A518364-D610-4292-81E7-1FEA8495287D}" destId="{ACB0EFF8-84C1-4C53-9DF6-E9DE5530FFE2}" srcOrd="1" destOrd="0" presId="urn:microsoft.com/office/officeart/2005/8/layout/hierarchy4"/>
    <dgm:cxn modelId="{39B551BC-5F5F-4556-9F76-F8F6FC4F3137}" type="presParOf" srcId="{80EBB553-0A1D-47D8-B137-555FF6CEBF04}" destId="{745BF00E-0FD0-4805-A664-2B55DFDE4B9B}" srcOrd="1" destOrd="0" presId="urn:microsoft.com/office/officeart/2005/8/layout/hierarchy4"/>
    <dgm:cxn modelId="{73A9F85E-052A-4446-A0DE-520BDD16F3F1}" type="presParOf" srcId="{80EBB553-0A1D-47D8-B137-555FF6CEBF04}" destId="{11D8F012-E51E-475F-94AC-173DCBB200AE}" srcOrd="2" destOrd="0" presId="urn:microsoft.com/office/officeart/2005/8/layout/hierarchy4"/>
    <dgm:cxn modelId="{DB52B5B8-0185-4597-BBE7-33729AF3BD23}" type="presParOf" srcId="{11D8F012-E51E-475F-94AC-173DCBB200AE}" destId="{4E7A34BE-6FFA-43B6-A623-A4FE88F2DEEF}" srcOrd="0" destOrd="0" presId="urn:microsoft.com/office/officeart/2005/8/layout/hierarchy4"/>
    <dgm:cxn modelId="{52912E65-EBD9-400C-B09A-559FA66D94FF}" type="presParOf" srcId="{11D8F012-E51E-475F-94AC-173DCBB200AE}" destId="{60D6155D-8714-4BF1-98E5-B8B224692872}" srcOrd="1" destOrd="0" presId="urn:microsoft.com/office/officeart/2005/8/layout/hierarchy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B0570F-39B8-4063-AE63-0419A738B95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B486553D-2A5D-464E-A365-93BC6D76FE7D}">
      <dgm:prSet phldrT="[Texte]" custT="1"/>
      <dgm:spPr>
        <a:solidFill>
          <a:srgbClr val="698A73"/>
        </a:solidFill>
        <a:ln>
          <a:solidFill>
            <a:srgbClr val="698A73"/>
          </a:solidFill>
        </a:ln>
      </dgm:spPr>
      <dgm:t>
        <a:bodyPr/>
        <a:lstStyle/>
        <a:p>
          <a:r>
            <a:rPr lang="fr-FR" sz="3200" dirty="0">
              <a:solidFill>
                <a:srgbClr val="E9E1D2"/>
              </a:solidFill>
            </a:rPr>
            <a:t>Objectifs</a:t>
          </a:r>
          <a:endParaRPr lang="fr-FR" sz="1400" dirty="0">
            <a:solidFill>
              <a:srgbClr val="E9E1D2"/>
            </a:solidFill>
          </a:endParaRPr>
        </a:p>
      </dgm:t>
    </dgm:pt>
    <dgm:pt modelId="{9F9EC4A8-C40A-4B4D-A6B2-A1EC3381BBDB}" type="parTrans" cxnId="{86E1CA81-626B-430F-9712-49224B1019EE}">
      <dgm:prSet/>
      <dgm:spPr/>
      <dgm:t>
        <a:bodyPr/>
        <a:lstStyle/>
        <a:p>
          <a:endParaRPr lang="fr-FR"/>
        </a:p>
      </dgm:t>
    </dgm:pt>
    <dgm:pt modelId="{89D19544-0B7A-44B0-9195-ADC4F6CCE574}" type="sibTrans" cxnId="{86E1CA81-626B-430F-9712-49224B1019EE}">
      <dgm:prSet/>
      <dgm:spPr/>
      <dgm:t>
        <a:bodyPr/>
        <a:lstStyle/>
        <a:p>
          <a:endParaRPr lang="fr-FR"/>
        </a:p>
      </dgm:t>
    </dgm:pt>
    <dgm:pt modelId="{A0CBDE0A-8AD9-46EB-9AE3-457372D2F568}">
      <dgm:prSet phldrT="[Texte]" custT="1"/>
      <dgm:spPr>
        <a:solidFill>
          <a:srgbClr val="E9E1D2">
            <a:alpha val="90000"/>
          </a:srgbClr>
        </a:solidFill>
      </dgm:spPr>
      <dgm:t>
        <a:bodyPr/>
        <a:lstStyle/>
        <a:p>
          <a:pPr algn="ctr">
            <a:buNone/>
          </a:pPr>
          <a:r>
            <a:rPr lang="fr-FR" sz="1200" dirty="0">
              <a:solidFill>
                <a:schemeClr val="tx1"/>
              </a:solidFill>
            </a:rPr>
            <a:t>Travailler et perfectionner les savoirs-être de base inhérents à une orientation socio-professionnelle :</a:t>
          </a:r>
        </a:p>
        <a:p>
          <a:pPr algn="l">
            <a:buFont typeface="Arial" panose="020B0604020202020204" pitchFamily="34" charset="0"/>
            <a:buChar char="•"/>
          </a:pPr>
          <a:r>
            <a:rPr lang="fr-FR" sz="1200" dirty="0">
              <a:solidFill>
                <a:schemeClr val="tx1"/>
              </a:solidFill>
            </a:rPr>
            <a:t>- </a:t>
          </a:r>
          <a:r>
            <a:rPr lang="fr-FR" sz="1200" dirty="0" err="1">
              <a:solidFill>
                <a:schemeClr val="tx1"/>
              </a:solidFill>
            </a:rPr>
            <a:t>Co-construire</a:t>
          </a:r>
          <a:r>
            <a:rPr lang="fr-FR" sz="1200" dirty="0">
              <a:solidFill>
                <a:schemeClr val="tx1"/>
              </a:solidFill>
            </a:rPr>
            <a:t> et respecter une charte collective</a:t>
          </a:r>
        </a:p>
        <a:p>
          <a:pPr algn="l">
            <a:buFont typeface="+mj-lt"/>
            <a:buAutoNum type="arabicParenR"/>
          </a:pPr>
          <a:r>
            <a:rPr lang="fr-FR" sz="1200" dirty="0">
              <a:solidFill>
                <a:schemeClr val="tx1"/>
              </a:solidFill>
            </a:rPr>
            <a:t>- S’impliquer lors des moments conviviaux (préparation de repas, rangement d’ateliers)</a:t>
          </a:r>
        </a:p>
        <a:p>
          <a:pPr algn="l">
            <a:buFont typeface="+mj-lt"/>
            <a:buAutoNum type="arabicParenR"/>
          </a:pPr>
          <a:r>
            <a:rPr lang="fr-FR" sz="1200" dirty="0">
              <a:solidFill>
                <a:schemeClr val="tx1"/>
              </a:solidFill>
            </a:rPr>
            <a:t>- S’exprimer avec respect lors des ateliers collectifs</a:t>
          </a:r>
        </a:p>
        <a:p>
          <a:pPr algn="l">
            <a:buFont typeface="+mj-lt"/>
            <a:buAutoNum type="arabicParenR"/>
          </a:pPr>
          <a:r>
            <a:rPr lang="fr-FR" sz="1200" dirty="0">
              <a:solidFill>
                <a:schemeClr val="tx1"/>
              </a:solidFill>
            </a:rPr>
            <a:t>- Être à l’heure lors des rendez-vous fixés et se rendre au Moulin Nature de façon autonome</a:t>
          </a:r>
          <a:endParaRPr lang="fr-FR" sz="1200" dirty="0">
            <a:solidFill>
              <a:schemeClr val="tx1"/>
            </a:solidFill>
            <a:latin typeface="+mn-lt"/>
          </a:endParaRPr>
        </a:p>
      </dgm:t>
    </dgm:pt>
    <dgm:pt modelId="{59974A82-5C9C-4990-9C08-64E0266F71B7}" type="parTrans" cxnId="{1EE5BA36-9228-4BF9-B2A0-0DFC55971D04}">
      <dgm:prSet/>
      <dgm:spPr>
        <a:ln>
          <a:solidFill>
            <a:srgbClr val="698A73"/>
          </a:solidFill>
        </a:ln>
      </dgm:spPr>
      <dgm:t>
        <a:bodyPr/>
        <a:lstStyle/>
        <a:p>
          <a:endParaRPr lang="fr-FR"/>
        </a:p>
      </dgm:t>
    </dgm:pt>
    <dgm:pt modelId="{1B0AC30B-C7BF-4D93-91C9-6427238E5BB0}" type="sibTrans" cxnId="{1EE5BA36-9228-4BF9-B2A0-0DFC55971D04}">
      <dgm:prSet/>
      <dgm:spPr/>
      <dgm:t>
        <a:bodyPr/>
        <a:lstStyle/>
        <a:p>
          <a:endParaRPr lang="fr-FR"/>
        </a:p>
      </dgm:t>
    </dgm:pt>
    <dgm:pt modelId="{3962C82C-8D30-4C93-9ECB-3B34D36F4938}">
      <dgm:prSet custT="1"/>
      <dgm:spPr>
        <a:solidFill>
          <a:srgbClr val="E9E1D2"/>
        </a:solidFill>
      </dgm:spPr>
      <dgm:t>
        <a:bodyPr/>
        <a:lstStyle/>
        <a:p>
          <a:pPr marL="0" lvl="0" indent="0" algn="ctr" defTabSz="533400">
            <a:lnSpc>
              <a:spcPct val="90000"/>
            </a:lnSpc>
            <a:spcBef>
              <a:spcPct val="0"/>
            </a:spcBef>
            <a:spcAft>
              <a:spcPct val="35000"/>
            </a:spcAft>
            <a:buNone/>
          </a:pPr>
          <a:r>
            <a:rPr lang="fr-FR" sz="1200" kern="1200" dirty="0">
              <a:solidFill>
                <a:schemeClr val="tx1"/>
              </a:solidFill>
            </a:rPr>
            <a:t>Découvrir les domaines professionnels en lien avec la transition écologique :</a:t>
          </a:r>
        </a:p>
        <a:p>
          <a:pPr marL="0" lvl="0" indent="0" algn="l" defTabSz="533400">
            <a:lnSpc>
              <a:spcPct val="90000"/>
            </a:lnSpc>
            <a:spcBef>
              <a:spcPct val="0"/>
            </a:spcBef>
            <a:spcAft>
              <a:spcPct val="35000"/>
            </a:spcAft>
            <a:buFont typeface="+mj-lt"/>
            <a:buAutoNum type="arabicParenR"/>
          </a:pPr>
          <a:r>
            <a:rPr lang="fr-FR" sz="1200" kern="1200" dirty="0">
              <a:solidFill>
                <a:schemeClr val="tx1"/>
              </a:solidFill>
            </a:rPr>
            <a:t>- Acquérir des connaissances de base concernant la transition écologique</a:t>
          </a:r>
        </a:p>
        <a:p>
          <a:pPr marL="0" lvl="0" indent="0" algn="l" defTabSz="533400">
            <a:lnSpc>
              <a:spcPct val="90000"/>
            </a:lnSpc>
            <a:spcBef>
              <a:spcPct val="0"/>
            </a:spcBef>
            <a:spcAft>
              <a:spcPct val="35000"/>
            </a:spcAft>
            <a:buFont typeface="+mj-lt"/>
            <a:buAutoNum type="arabicParenR"/>
          </a:pPr>
          <a:r>
            <a:rPr lang="fr-FR" sz="1200" kern="1200" dirty="0">
              <a:solidFill>
                <a:schemeClr val="tx1"/>
              </a:solidFill>
            </a:rPr>
            <a:t>- Pratiquer des activités en lien avec les métiers concernés</a:t>
          </a:r>
        </a:p>
        <a:p>
          <a:pPr marL="0" lvl="0" indent="0" algn="l" defTabSz="533400">
            <a:lnSpc>
              <a:spcPct val="90000"/>
            </a:lnSpc>
            <a:spcBef>
              <a:spcPct val="0"/>
            </a:spcBef>
            <a:spcAft>
              <a:spcPct val="35000"/>
            </a:spcAft>
            <a:buFont typeface="+mj-lt"/>
            <a:buAutoNum type="arabicParenR"/>
          </a:pPr>
          <a:r>
            <a:rPr lang="fr-FR" sz="1200" kern="1200" dirty="0">
              <a:solidFill>
                <a:schemeClr val="tx1"/>
              </a:solidFill>
            </a:rPr>
            <a:t>- Respecter les règles d’hygiène et de sécurité lors des activités proposées</a:t>
          </a:r>
        </a:p>
        <a:p>
          <a:pPr marL="0" lvl="0" indent="0" algn="l" defTabSz="533400">
            <a:lnSpc>
              <a:spcPct val="90000"/>
            </a:lnSpc>
            <a:spcBef>
              <a:spcPct val="0"/>
            </a:spcBef>
            <a:spcAft>
              <a:spcPct val="35000"/>
            </a:spcAft>
            <a:buFont typeface="+mj-lt"/>
            <a:buAutoNum type="arabicParenR"/>
          </a:pPr>
          <a:r>
            <a:rPr lang="fr-FR" sz="1200" kern="1200" dirty="0">
              <a:solidFill>
                <a:schemeClr val="tx1"/>
              </a:solidFill>
            </a:rPr>
            <a:t>- Participer activement aux rencontres avec les professionnels</a:t>
          </a:r>
          <a:endParaRPr lang="fr-FR" sz="1200" kern="1200" spc="-35" dirty="0">
            <a:solidFill>
              <a:schemeClr val="tx1"/>
            </a:solidFill>
            <a:latin typeface="Calibri" panose="020F0502020204030204"/>
            <a:ea typeface="Open Sans" pitchFamily="34" charset="-122"/>
            <a:cs typeface="Open Sans" pitchFamily="34" charset="-120"/>
          </a:endParaRPr>
        </a:p>
      </dgm:t>
    </dgm:pt>
    <dgm:pt modelId="{5BD2D2B2-9D0E-4979-997A-6EB63B078505}" type="parTrans" cxnId="{2ACA12AA-9080-4887-9CB8-D83F2B4C6D28}">
      <dgm:prSet/>
      <dgm:spPr/>
      <dgm:t>
        <a:bodyPr/>
        <a:lstStyle/>
        <a:p>
          <a:endParaRPr lang="fr-FR"/>
        </a:p>
      </dgm:t>
    </dgm:pt>
    <dgm:pt modelId="{1A984C98-9327-44D3-9CD9-706187C8936C}" type="sibTrans" cxnId="{2ACA12AA-9080-4887-9CB8-D83F2B4C6D28}">
      <dgm:prSet/>
      <dgm:spPr/>
      <dgm:t>
        <a:bodyPr/>
        <a:lstStyle/>
        <a:p>
          <a:endParaRPr lang="fr-FR"/>
        </a:p>
      </dgm:t>
    </dgm:pt>
    <dgm:pt modelId="{9C03E5EF-9ECB-4301-B686-527B695DB9F1}">
      <dgm:prSet custT="1"/>
      <dgm:spPr>
        <a:solidFill>
          <a:srgbClr val="E9E1D2"/>
        </a:solidFill>
      </dgm:spPr>
      <dgm:t>
        <a:bodyPr/>
        <a:lstStyle/>
        <a:p>
          <a:pPr marL="0" lvl="0" indent="0" algn="ctr" defTabSz="533400">
            <a:lnSpc>
              <a:spcPct val="90000"/>
            </a:lnSpc>
            <a:spcBef>
              <a:spcPct val="0"/>
            </a:spcBef>
            <a:spcAft>
              <a:spcPct val="35000"/>
            </a:spcAft>
            <a:buNone/>
          </a:pPr>
          <a:r>
            <a:rPr lang="fr-FR" sz="1200" kern="1200" dirty="0">
              <a:solidFill>
                <a:schemeClr val="tx1"/>
              </a:solidFill>
            </a:rPr>
            <a:t>Des objectifs individuels sont fixés en commun accord entre le/la stagiaire et son/sa </a:t>
          </a:r>
          <a:r>
            <a:rPr lang="fr-FR" sz="1200" kern="1200" dirty="0" err="1">
              <a:solidFill>
                <a:schemeClr val="tx1"/>
              </a:solidFill>
            </a:rPr>
            <a:t>référent.e</a:t>
          </a:r>
          <a:r>
            <a:rPr lang="fr-FR" sz="1200" kern="1200" dirty="0">
              <a:solidFill>
                <a:schemeClr val="tx1"/>
              </a:solidFill>
            </a:rPr>
            <a:t> </a:t>
          </a:r>
          <a:endParaRPr lang="fr-FR" sz="1200" kern="1200" spc="-35" dirty="0">
            <a:solidFill>
              <a:schemeClr val="tx1"/>
            </a:solidFill>
            <a:latin typeface="Calibri" panose="020F0502020204030204"/>
            <a:ea typeface="Open Sans" pitchFamily="34" charset="-122"/>
            <a:cs typeface="Open Sans" pitchFamily="34" charset="-120"/>
          </a:endParaRPr>
        </a:p>
      </dgm:t>
    </dgm:pt>
    <dgm:pt modelId="{7E6ED1CD-0D1C-4169-ABDE-08C9B903DF56}" type="parTrans" cxnId="{84D90C93-8D27-46FE-B9D5-C340D5BA8A3A}">
      <dgm:prSet/>
      <dgm:spPr>
        <a:ln>
          <a:solidFill>
            <a:srgbClr val="698A73"/>
          </a:solidFill>
        </a:ln>
      </dgm:spPr>
      <dgm:t>
        <a:bodyPr/>
        <a:lstStyle/>
        <a:p>
          <a:endParaRPr lang="fr-FR"/>
        </a:p>
      </dgm:t>
    </dgm:pt>
    <dgm:pt modelId="{C499B6C3-E31E-49A6-B45B-B3BD697559E9}" type="sibTrans" cxnId="{84D90C93-8D27-46FE-B9D5-C340D5BA8A3A}">
      <dgm:prSet/>
      <dgm:spPr/>
      <dgm:t>
        <a:bodyPr/>
        <a:lstStyle/>
        <a:p>
          <a:endParaRPr lang="fr-FR"/>
        </a:p>
      </dgm:t>
    </dgm:pt>
    <dgm:pt modelId="{3840EB39-E45A-43B1-A889-1A312AFBE84B}" type="pres">
      <dgm:prSet presAssocID="{49B0570F-39B8-4063-AE63-0419A738B955}" presName="Name0" presStyleCnt="0">
        <dgm:presLayoutVars>
          <dgm:chPref val="1"/>
          <dgm:dir/>
          <dgm:animOne val="branch"/>
          <dgm:animLvl val="lvl"/>
          <dgm:resizeHandles/>
        </dgm:presLayoutVars>
      </dgm:prSet>
      <dgm:spPr/>
    </dgm:pt>
    <dgm:pt modelId="{C9C54C06-7BF1-47AC-A2B4-B7EA33BBF4ED}" type="pres">
      <dgm:prSet presAssocID="{B486553D-2A5D-464E-A365-93BC6D76FE7D}" presName="vertOne" presStyleCnt="0"/>
      <dgm:spPr/>
    </dgm:pt>
    <dgm:pt modelId="{BD432F8E-7C79-43C4-9945-10E1FBF3ACCC}" type="pres">
      <dgm:prSet presAssocID="{B486553D-2A5D-464E-A365-93BC6D76FE7D}" presName="txOne" presStyleLbl="node0" presStyleIdx="0" presStyleCnt="1" custScaleY="9410" custLinFactNeighborX="-414" custLinFactNeighborY="29151">
        <dgm:presLayoutVars>
          <dgm:chPref val="3"/>
        </dgm:presLayoutVars>
      </dgm:prSet>
      <dgm:spPr/>
    </dgm:pt>
    <dgm:pt modelId="{0222BE5E-9118-4C3C-BF8D-DFC13653FEEE}" type="pres">
      <dgm:prSet presAssocID="{B486553D-2A5D-464E-A365-93BC6D76FE7D}" presName="parTransOne" presStyleCnt="0"/>
      <dgm:spPr/>
    </dgm:pt>
    <dgm:pt modelId="{DFD1DB1D-461D-4CA4-A5C7-24C6A8FDBC1C}" type="pres">
      <dgm:prSet presAssocID="{B486553D-2A5D-464E-A365-93BC6D76FE7D}" presName="horzOne" presStyleCnt="0"/>
      <dgm:spPr/>
    </dgm:pt>
    <dgm:pt modelId="{58FE40E5-0851-4F37-80A8-079ABD6C7695}" type="pres">
      <dgm:prSet presAssocID="{A0CBDE0A-8AD9-46EB-9AE3-457372D2F568}" presName="vertTwo" presStyleCnt="0"/>
      <dgm:spPr/>
    </dgm:pt>
    <dgm:pt modelId="{39D6FB97-C148-4FD0-8A11-28C0AAD7037A}" type="pres">
      <dgm:prSet presAssocID="{A0CBDE0A-8AD9-46EB-9AE3-457372D2F568}" presName="txTwo" presStyleLbl="node2" presStyleIdx="0" presStyleCnt="3">
        <dgm:presLayoutVars>
          <dgm:chPref val="3"/>
        </dgm:presLayoutVars>
      </dgm:prSet>
      <dgm:spPr/>
    </dgm:pt>
    <dgm:pt modelId="{EFEFFFA3-B06A-4050-B40D-16C75896D138}" type="pres">
      <dgm:prSet presAssocID="{A0CBDE0A-8AD9-46EB-9AE3-457372D2F568}" presName="horzTwo" presStyleCnt="0"/>
      <dgm:spPr/>
    </dgm:pt>
    <dgm:pt modelId="{12589CA9-E6C8-4541-BDB2-AD1D5F402523}" type="pres">
      <dgm:prSet presAssocID="{1B0AC30B-C7BF-4D93-91C9-6427238E5BB0}" presName="sibSpaceTwo" presStyleCnt="0"/>
      <dgm:spPr/>
    </dgm:pt>
    <dgm:pt modelId="{4D2E31F8-0AF9-4FA9-B5CE-6B29928FE810}" type="pres">
      <dgm:prSet presAssocID="{3962C82C-8D30-4C93-9ECB-3B34D36F4938}" presName="vertTwo" presStyleCnt="0"/>
      <dgm:spPr/>
    </dgm:pt>
    <dgm:pt modelId="{B1324922-BBB2-4F6B-B4E0-06658640D4E5}" type="pres">
      <dgm:prSet presAssocID="{3962C82C-8D30-4C93-9ECB-3B34D36F4938}" presName="txTwo" presStyleLbl="node2" presStyleIdx="1" presStyleCnt="3">
        <dgm:presLayoutVars>
          <dgm:chPref val="3"/>
        </dgm:presLayoutVars>
      </dgm:prSet>
      <dgm:spPr/>
    </dgm:pt>
    <dgm:pt modelId="{26AAF9E8-89E6-43AA-B20B-D579D318B5B1}" type="pres">
      <dgm:prSet presAssocID="{3962C82C-8D30-4C93-9ECB-3B34D36F4938}" presName="horzTwo" presStyleCnt="0"/>
      <dgm:spPr/>
    </dgm:pt>
    <dgm:pt modelId="{3319BA56-3A5A-4005-930A-63254C92754A}" type="pres">
      <dgm:prSet presAssocID="{1A984C98-9327-44D3-9CD9-706187C8936C}" presName="sibSpaceTwo" presStyleCnt="0"/>
      <dgm:spPr/>
    </dgm:pt>
    <dgm:pt modelId="{2302ADC0-3A86-481D-970E-4A5278EE12A3}" type="pres">
      <dgm:prSet presAssocID="{9C03E5EF-9ECB-4301-B686-527B695DB9F1}" presName="vertTwo" presStyleCnt="0"/>
      <dgm:spPr/>
    </dgm:pt>
    <dgm:pt modelId="{61ABBD18-045B-4E82-90CD-782F5468C992}" type="pres">
      <dgm:prSet presAssocID="{9C03E5EF-9ECB-4301-B686-527B695DB9F1}" presName="txTwo" presStyleLbl="node2" presStyleIdx="2" presStyleCnt="3">
        <dgm:presLayoutVars>
          <dgm:chPref val="3"/>
        </dgm:presLayoutVars>
      </dgm:prSet>
      <dgm:spPr/>
    </dgm:pt>
    <dgm:pt modelId="{68743870-AA8E-45D5-A4E8-94685100DFF3}" type="pres">
      <dgm:prSet presAssocID="{9C03E5EF-9ECB-4301-B686-527B695DB9F1}" presName="horzTwo" presStyleCnt="0"/>
      <dgm:spPr/>
    </dgm:pt>
  </dgm:ptLst>
  <dgm:cxnLst>
    <dgm:cxn modelId="{1EE5BA36-9228-4BF9-B2A0-0DFC55971D04}" srcId="{B486553D-2A5D-464E-A365-93BC6D76FE7D}" destId="{A0CBDE0A-8AD9-46EB-9AE3-457372D2F568}" srcOrd="0" destOrd="0" parTransId="{59974A82-5C9C-4990-9C08-64E0266F71B7}" sibTransId="{1B0AC30B-C7BF-4D93-91C9-6427238E5BB0}"/>
    <dgm:cxn modelId="{1C146A66-9E53-4E2E-A837-3100D5CF78BF}" type="presOf" srcId="{9C03E5EF-9ECB-4301-B686-527B695DB9F1}" destId="{61ABBD18-045B-4E82-90CD-782F5468C992}" srcOrd="0" destOrd="0" presId="urn:microsoft.com/office/officeart/2005/8/layout/hierarchy4"/>
    <dgm:cxn modelId="{4B4E5981-CE9A-449C-A7CC-239EE1828319}" type="presOf" srcId="{B486553D-2A5D-464E-A365-93BC6D76FE7D}" destId="{BD432F8E-7C79-43C4-9945-10E1FBF3ACCC}" srcOrd="0" destOrd="0" presId="urn:microsoft.com/office/officeart/2005/8/layout/hierarchy4"/>
    <dgm:cxn modelId="{86E1CA81-626B-430F-9712-49224B1019EE}" srcId="{49B0570F-39B8-4063-AE63-0419A738B955}" destId="{B486553D-2A5D-464E-A365-93BC6D76FE7D}" srcOrd="0" destOrd="0" parTransId="{9F9EC4A8-C40A-4B4D-A6B2-A1EC3381BBDB}" sibTransId="{89D19544-0B7A-44B0-9195-ADC4F6CCE574}"/>
    <dgm:cxn modelId="{CCD75D87-D312-46A0-985E-36D66D1F24FD}" type="presOf" srcId="{3962C82C-8D30-4C93-9ECB-3B34D36F4938}" destId="{B1324922-BBB2-4F6B-B4E0-06658640D4E5}" srcOrd="0" destOrd="0" presId="urn:microsoft.com/office/officeart/2005/8/layout/hierarchy4"/>
    <dgm:cxn modelId="{84D90C93-8D27-46FE-B9D5-C340D5BA8A3A}" srcId="{B486553D-2A5D-464E-A365-93BC6D76FE7D}" destId="{9C03E5EF-9ECB-4301-B686-527B695DB9F1}" srcOrd="2" destOrd="0" parTransId="{7E6ED1CD-0D1C-4169-ABDE-08C9B903DF56}" sibTransId="{C499B6C3-E31E-49A6-B45B-B3BD697559E9}"/>
    <dgm:cxn modelId="{2ACA12AA-9080-4887-9CB8-D83F2B4C6D28}" srcId="{B486553D-2A5D-464E-A365-93BC6D76FE7D}" destId="{3962C82C-8D30-4C93-9ECB-3B34D36F4938}" srcOrd="1" destOrd="0" parTransId="{5BD2D2B2-9D0E-4979-997A-6EB63B078505}" sibTransId="{1A984C98-9327-44D3-9CD9-706187C8936C}"/>
    <dgm:cxn modelId="{872020D0-1040-4DCB-80DF-6E0A5968610B}" type="presOf" srcId="{A0CBDE0A-8AD9-46EB-9AE3-457372D2F568}" destId="{39D6FB97-C148-4FD0-8A11-28C0AAD7037A}" srcOrd="0" destOrd="0" presId="urn:microsoft.com/office/officeart/2005/8/layout/hierarchy4"/>
    <dgm:cxn modelId="{35F3F7D9-95F5-4D80-82E4-38E6DA5775EF}" type="presOf" srcId="{49B0570F-39B8-4063-AE63-0419A738B955}" destId="{3840EB39-E45A-43B1-A889-1A312AFBE84B}" srcOrd="0" destOrd="0" presId="urn:microsoft.com/office/officeart/2005/8/layout/hierarchy4"/>
    <dgm:cxn modelId="{98E606D7-B26C-4B75-8644-6346AA8A16B7}" type="presParOf" srcId="{3840EB39-E45A-43B1-A889-1A312AFBE84B}" destId="{C9C54C06-7BF1-47AC-A2B4-B7EA33BBF4ED}" srcOrd="0" destOrd="0" presId="urn:microsoft.com/office/officeart/2005/8/layout/hierarchy4"/>
    <dgm:cxn modelId="{D13D887A-F375-4C4C-B740-39E8F671FF30}" type="presParOf" srcId="{C9C54C06-7BF1-47AC-A2B4-B7EA33BBF4ED}" destId="{BD432F8E-7C79-43C4-9945-10E1FBF3ACCC}" srcOrd="0" destOrd="0" presId="urn:microsoft.com/office/officeart/2005/8/layout/hierarchy4"/>
    <dgm:cxn modelId="{E681B892-7308-44EA-9BCE-162B99A0F762}" type="presParOf" srcId="{C9C54C06-7BF1-47AC-A2B4-B7EA33BBF4ED}" destId="{0222BE5E-9118-4C3C-BF8D-DFC13653FEEE}" srcOrd="1" destOrd="0" presId="urn:microsoft.com/office/officeart/2005/8/layout/hierarchy4"/>
    <dgm:cxn modelId="{381C1F5B-CFBC-4589-B2CA-56CD4FDCBABE}" type="presParOf" srcId="{C9C54C06-7BF1-47AC-A2B4-B7EA33BBF4ED}" destId="{DFD1DB1D-461D-4CA4-A5C7-24C6A8FDBC1C}" srcOrd="2" destOrd="0" presId="urn:microsoft.com/office/officeart/2005/8/layout/hierarchy4"/>
    <dgm:cxn modelId="{2079B300-D2C9-42CC-9759-8CEDF5FA5823}" type="presParOf" srcId="{DFD1DB1D-461D-4CA4-A5C7-24C6A8FDBC1C}" destId="{58FE40E5-0851-4F37-80A8-079ABD6C7695}" srcOrd="0" destOrd="0" presId="urn:microsoft.com/office/officeart/2005/8/layout/hierarchy4"/>
    <dgm:cxn modelId="{51C86DFF-B317-498F-84A3-DFD2196CDFCA}" type="presParOf" srcId="{58FE40E5-0851-4F37-80A8-079ABD6C7695}" destId="{39D6FB97-C148-4FD0-8A11-28C0AAD7037A}" srcOrd="0" destOrd="0" presId="urn:microsoft.com/office/officeart/2005/8/layout/hierarchy4"/>
    <dgm:cxn modelId="{153D95FB-127F-48BD-B3C1-4C2A2849C5CC}" type="presParOf" srcId="{58FE40E5-0851-4F37-80A8-079ABD6C7695}" destId="{EFEFFFA3-B06A-4050-B40D-16C75896D138}" srcOrd="1" destOrd="0" presId="urn:microsoft.com/office/officeart/2005/8/layout/hierarchy4"/>
    <dgm:cxn modelId="{F7436B40-0828-4AE5-BC87-EE63316A395D}" type="presParOf" srcId="{DFD1DB1D-461D-4CA4-A5C7-24C6A8FDBC1C}" destId="{12589CA9-E6C8-4541-BDB2-AD1D5F402523}" srcOrd="1" destOrd="0" presId="urn:microsoft.com/office/officeart/2005/8/layout/hierarchy4"/>
    <dgm:cxn modelId="{2FC36DFC-D30F-4BDB-8D4E-D6239D4024BD}" type="presParOf" srcId="{DFD1DB1D-461D-4CA4-A5C7-24C6A8FDBC1C}" destId="{4D2E31F8-0AF9-4FA9-B5CE-6B29928FE810}" srcOrd="2" destOrd="0" presId="urn:microsoft.com/office/officeart/2005/8/layout/hierarchy4"/>
    <dgm:cxn modelId="{94AD8469-C2EC-4D97-B0AE-A14D7CE21CB3}" type="presParOf" srcId="{4D2E31F8-0AF9-4FA9-B5CE-6B29928FE810}" destId="{B1324922-BBB2-4F6B-B4E0-06658640D4E5}" srcOrd="0" destOrd="0" presId="urn:microsoft.com/office/officeart/2005/8/layout/hierarchy4"/>
    <dgm:cxn modelId="{9F332B4C-AC1C-488B-94DA-6508035720EC}" type="presParOf" srcId="{4D2E31F8-0AF9-4FA9-B5CE-6B29928FE810}" destId="{26AAF9E8-89E6-43AA-B20B-D579D318B5B1}" srcOrd="1" destOrd="0" presId="urn:microsoft.com/office/officeart/2005/8/layout/hierarchy4"/>
    <dgm:cxn modelId="{085196AE-B037-4BC8-916F-DE01636DC192}" type="presParOf" srcId="{DFD1DB1D-461D-4CA4-A5C7-24C6A8FDBC1C}" destId="{3319BA56-3A5A-4005-930A-63254C92754A}" srcOrd="3" destOrd="0" presId="urn:microsoft.com/office/officeart/2005/8/layout/hierarchy4"/>
    <dgm:cxn modelId="{7CB55A01-D358-4A45-B4DD-7CED816B8FAC}" type="presParOf" srcId="{DFD1DB1D-461D-4CA4-A5C7-24C6A8FDBC1C}" destId="{2302ADC0-3A86-481D-970E-4A5278EE12A3}" srcOrd="4" destOrd="0" presId="urn:microsoft.com/office/officeart/2005/8/layout/hierarchy4"/>
    <dgm:cxn modelId="{21D9CDAC-000C-4B1A-80D4-784B22740936}" type="presParOf" srcId="{2302ADC0-3A86-481D-970E-4A5278EE12A3}" destId="{61ABBD18-045B-4E82-90CD-782F5468C992}" srcOrd="0" destOrd="0" presId="urn:microsoft.com/office/officeart/2005/8/layout/hierarchy4"/>
    <dgm:cxn modelId="{557E7E77-AC03-4442-A776-7EDE9D45550F}" type="presParOf" srcId="{2302ADC0-3A86-481D-970E-4A5278EE12A3}" destId="{68743870-AA8E-45D5-A4E8-94685100DFF3}"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B0570F-39B8-4063-AE63-0419A738B95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B486553D-2A5D-464E-A365-93BC6D76FE7D}">
      <dgm:prSet phldrT="[Texte]" custT="1"/>
      <dgm:spPr>
        <a:solidFill>
          <a:srgbClr val="698A73"/>
        </a:solidFill>
        <a:ln>
          <a:solidFill>
            <a:srgbClr val="698A73"/>
          </a:solidFill>
        </a:ln>
      </dgm:spPr>
      <dgm:t>
        <a:bodyPr/>
        <a:lstStyle/>
        <a:p>
          <a:r>
            <a:rPr lang="fr-FR" sz="3600" dirty="0">
              <a:solidFill>
                <a:srgbClr val="E9E1D2"/>
              </a:solidFill>
            </a:rPr>
            <a:t>Programme</a:t>
          </a:r>
          <a:endParaRPr lang="fr-FR" sz="1400" dirty="0">
            <a:solidFill>
              <a:srgbClr val="E9E1D2"/>
            </a:solidFill>
          </a:endParaRPr>
        </a:p>
      </dgm:t>
    </dgm:pt>
    <dgm:pt modelId="{9F9EC4A8-C40A-4B4D-A6B2-A1EC3381BBDB}" type="parTrans" cxnId="{86E1CA81-626B-430F-9712-49224B1019EE}">
      <dgm:prSet/>
      <dgm:spPr/>
      <dgm:t>
        <a:bodyPr/>
        <a:lstStyle/>
        <a:p>
          <a:endParaRPr lang="fr-FR"/>
        </a:p>
      </dgm:t>
    </dgm:pt>
    <dgm:pt modelId="{89D19544-0B7A-44B0-9195-ADC4F6CCE574}" type="sibTrans" cxnId="{86E1CA81-626B-430F-9712-49224B1019EE}">
      <dgm:prSet/>
      <dgm:spPr/>
      <dgm:t>
        <a:bodyPr/>
        <a:lstStyle/>
        <a:p>
          <a:endParaRPr lang="fr-FR"/>
        </a:p>
      </dgm:t>
    </dgm:pt>
    <dgm:pt modelId="{A0CBDE0A-8AD9-46EB-9AE3-457372D2F568}">
      <dgm:prSet phldrT="[Texte]" custT="1"/>
      <dgm:spPr>
        <a:solidFill>
          <a:schemeClr val="accent6">
            <a:lumMod val="60000"/>
            <a:lumOff val="40000"/>
            <a:alpha val="90000"/>
          </a:schemeClr>
        </a:solidFill>
      </dgm:spPr>
      <dgm:t>
        <a:bodyPr/>
        <a:lstStyle/>
        <a:p>
          <a:pPr>
            <a:buNone/>
          </a:pPr>
          <a:r>
            <a:rPr lang="fr-FR" sz="1400" dirty="0"/>
            <a:t>Temps pédagogiques collectifs </a:t>
          </a:r>
          <a:endParaRPr lang="fr-FR" sz="500" dirty="0"/>
        </a:p>
      </dgm:t>
    </dgm:pt>
    <dgm:pt modelId="{59974A82-5C9C-4990-9C08-64E0266F71B7}" type="parTrans" cxnId="{1EE5BA36-9228-4BF9-B2A0-0DFC55971D04}">
      <dgm:prSet/>
      <dgm:spPr>
        <a:ln>
          <a:solidFill>
            <a:srgbClr val="698A73"/>
          </a:solidFill>
        </a:ln>
      </dgm:spPr>
      <dgm:t>
        <a:bodyPr/>
        <a:lstStyle/>
        <a:p>
          <a:endParaRPr lang="fr-FR"/>
        </a:p>
      </dgm:t>
    </dgm:pt>
    <dgm:pt modelId="{1B0AC30B-C7BF-4D93-91C9-6427238E5BB0}" type="sibTrans" cxnId="{1EE5BA36-9228-4BF9-B2A0-0DFC55971D04}">
      <dgm:prSet/>
      <dgm:spPr/>
      <dgm:t>
        <a:bodyPr/>
        <a:lstStyle/>
        <a:p>
          <a:endParaRPr lang="fr-FR"/>
        </a:p>
      </dgm:t>
    </dgm:pt>
    <dgm:pt modelId="{3962C82C-8D30-4C93-9ECB-3B34D36F4938}">
      <dgm:prSet custT="1"/>
      <dgm:spPr>
        <a:solidFill>
          <a:schemeClr val="accent6">
            <a:lumMod val="60000"/>
            <a:lumOff val="40000"/>
            <a:alpha val="90000"/>
          </a:schemeClr>
        </a:solidFill>
      </dgm:spPr>
      <dgm:t>
        <a:bodyPr/>
        <a:lstStyle/>
        <a:p>
          <a:r>
            <a:rPr lang="fr-FR" sz="1400" dirty="0"/>
            <a:t>Immersion dans différents milieux professionnels en lien avec la transition écologique </a:t>
          </a:r>
          <a:endParaRPr lang="fr-FR" sz="500" dirty="0"/>
        </a:p>
      </dgm:t>
    </dgm:pt>
    <dgm:pt modelId="{5BD2D2B2-9D0E-4979-997A-6EB63B078505}" type="parTrans" cxnId="{2ACA12AA-9080-4887-9CB8-D83F2B4C6D28}">
      <dgm:prSet/>
      <dgm:spPr/>
      <dgm:t>
        <a:bodyPr/>
        <a:lstStyle/>
        <a:p>
          <a:endParaRPr lang="fr-FR"/>
        </a:p>
      </dgm:t>
    </dgm:pt>
    <dgm:pt modelId="{1A984C98-9327-44D3-9CD9-706187C8936C}" type="sibTrans" cxnId="{2ACA12AA-9080-4887-9CB8-D83F2B4C6D28}">
      <dgm:prSet/>
      <dgm:spPr/>
      <dgm:t>
        <a:bodyPr/>
        <a:lstStyle/>
        <a:p>
          <a:endParaRPr lang="fr-FR"/>
        </a:p>
      </dgm:t>
    </dgm:pt>
    <dgm:pt modelId="{70C16536-FD90-4AC3-9045-0CA04F80EB9D}">
      <dgm:prSet/>
      <dgm:spPr>
        <a:solidFill>
          <a:srgbClr val="E9E1D2"/>
        </a:solidFill>
      </dgm:spPr>
      <dgm:t>
        <a:bodyPr/>
        <a:lstStyle/>
        <a:p>
          <a:pPr>
            <a:buFont typeface="Symbol" panose="05050102010706020507" pitchFamily="18" charset="2"/>
            <a:buChar char=""/>
          </a:pPr>
          <a:r>
            <a:rPr lang="fr-FR">
              <a:solidFill>
                <a:schemeClr val="tx1"/>
              </a:solidFill>
            </a:rPr>
            <a:t>Temps d’expression collectifs et individuels par rapport aux découvertes et aux pistes d’orientation professionnelle de chaque stagiaire</a:t>
          </a:r>
        </a:p>
      </dgm:t>
    </dgm:pt>
    <dgm:pt modelId="{2C975D14-A202-4E32-99A4-F9D99CBC73D8}" type="parTrans" cxnId="{B113615D-CB75-4FC3-A0C1-5184FD7F501A}">
      <dgm:prSet/>
      <dgm:spPr/>
      <dgm:t>
        <a:bodyPr/>
        <a:lstStyle/>
        <a:p>
          <a:endParaRPr lang="fr-FR"/>
        </a:p>
      </dgm:t>
    </dgm:pt>
    <dgm:pt modelId="{EF8F6760-1621-4796-9D92-45E6DEC49A53}" type="sibTrans" cxnId="{B113615D-CB75-4FC3-A0C1-5184FD7F501A}">
      <dgm:prSet/>
      <dgm:spPr/>
      <dgm:t>
        <a:bodyPr/>
        <a:lstStyle/>
        <a:p>
          <a:endParaRPr lang="fr-FR"/>
        </a:p>
      </dgm:t>
    </dgm:pt>
    <dgm:pt modelId="{C17FDD9E-AFD9-4903-8476-DC9487AA3C93}">
      <dgm:prSet/>
      <dgm:spPr>
        <a:solidFill>
          <a:srgbClr val="E9E1D2"/>
        </a:solidFill>
      </dgm:spPr>
      <dgm:t>
        <a:bodyPr/>
        <a:lstStyle/>
        <a:p>
          <a:pPr>
            <a:buFont typeface="Symbol" panose="05050102010706020507" pitchFamily="18" charset="2"/>
            <a:buChar char=""/>
          </a:pPr>
          <a:r>
            <a:rPr lang="fr-FR">
              <a:solidFill>
                <a:schemeClr val="tx1"/>
              </a:solidFill>
            </a:rPr>
            <a:t>Constitution d’un journal de bord reprenant ces éléments</a:t>
          </a:r>
        </a:p>
      </dgm:t>
    </dgm:pt>
    <dgm:pt modelId="{78D43488-74DC-4C8D-98DC-5B096B488A5C}" type="parTrans" cxnId="{858028C9-8780-46B6-B354-F9E2C5446008}">
      <dgm:prSet/>
      <dgm:spPr/>
      <dgm:t>
        <a:bodyPr/>
        <a:lstStyle/>
        <a:p>
          <a:endParaRPr lang="fr-FR"/>
        </a:p>
      </dgm:t>
    </dgm:pt>
    <dgm:pt modelId="{A2C9CFF8-8D01-47B8-9898-CBCC736EE1E0}" type="sibTrans" cxnId="{858028C9-8780-46B6-B354-F9E2C5446008}">
      <dgm:prSet/>
      <dgm:spPr/>
      <dgm:t>
        <a:bodyPr/>
        <a:lstStyle/>
        <a:p>
          <a:endParaRPr lang="fr-FR"/>
        </a:p>
      </dgm:t>
    </dgm:pt>
    <dgm:pt modelId="{01FE385F-CE17-4071-87F9-6F1F63B3652E}">
      <dgm:prSet/>
      <dgm:spPr>
        <a:solidFill>
          <a:srgbClr val="E9E1D2"/>
        </a:solidFill>
      </dgm:spPr>
      <dgm:t>
        <a:bodyPr/>
        <a:lstStyle/>
        <a:p>
          <a:pPr>
            <a:buFont typeface="Symbol" panose="05050102010706020507" pitchFamily="18" charset="2"/>
            <a:buChar char=""/>
          </a:pPr>
          <a:r>
            <a:rPr lang="fr-FR">
              <a:solidFill>
                <a:schemeClr val="tx1"/>
              </a:solidFill>
            </a:rPr>
            <a:t>Visites de structures</a:t>
          </a:r>
        </a:p>
      </dgm:t>
    </dgm:pt>
    <dgm:pt modelId="{770F7C88-3E56-4D4C-A6E9-211F7BB19E18}" type="parTrans" cxnId="{1D9A43E2-113F-4270-A782-CB13C7A4BA31}">
      <dgm:prSet/>
      <dgm:spPr/>
      <dgm:t>
        <a:bodyPr/>
        <a:lstStyle/>
        <a:p>
          <a:endParaRPr lang="fr-FR"/>
        </a:p>
      </dgm:t>
    </dgm:pt>
    <dgm:pt modelId="{52310E89-CD46-494D-A6A3-765FED43232E}" type="sibTrans" cxnId="{1D9A43E2-113F-4270-A782-CB13C7A4BA31}">
      <dgm:prSet/>
      <dgm:spPr/>
      <dgm:t>
        <a:bodyPr/>
        <a:lstStyle/>
        <a:p>
          <a:endParaRPr lang="fr-FR"/>
        </a:p>
      </dgm:t>
    </dgm:pt>
    <dgm:pt modelId="{B30AC893-A837-4F6B-967D-A454BA5E1A0B}">
      <dgm:prSet/>
      <dgm:spPr>
        <a:solidFill>
          <a:srgbClr val="E9E1D2"/>
        </a:solidFill>
      </dgm:spPr>
      <dgm:t>
        <a:bodyPr/>
        <a:lstStyle/>
        <a:p>
          <a:pPr>
            <a:buFont typeface="Symbol" panose="05050102010706020507" pitchFamily="18" charset="2"/>
            <a:buChar char=""/>
          </a:pPr>
          <a:r>
            <a:rPr lang="fr-FR">
              <a:solidFill>
                <a:schemeClr val="tx1"/>
              </a:solidFill>
            </a:rPr>
            <a:t>Rencontre avec des professionnels</a:t>
          </a:r>
        </a:p>
      </dgm:t>
    </dgm:pt>
    <dgm:pt modelId="{0F5920FF-9B96-4982-8375-05A0E56C9B94}" type="parTrans" cxnId="{83E8B988-C0D4-4571-B685-55530C4C256D}">
      <dgm:prSet/>
      <dgm:spPr/>
      <dgm:t>
        <a:bodyPr/>
        <a:lstStyle/>
        <a:p>
          <a:endParaRPr lang="fr-FR"/>
        </a:p>
      </dgm:t>
    </dgm:pt>
    <dgm:pt modelId="{0D32285B-F470-44F2-AC1E-74386B1FAE24}" type="sibTrans" cxnId="{83E8B988-C0D4-4571-B685-55530C4C256D}">
      <dgm:prSet/>
      <dgm:spPr/>
      <dgm:t>
        <a:bodyPr/>
        <a:lstStyle/>
        <a:p>
          <a:endParaRPr lang="fr-FR"/>
        </a:p>
      </dgm:t>
    </dgm:pt>
    <dgm:pt modelId="{A1371AC1-FD19-4FF8-B879-35A3462F6CE9}">
      <dgm:prSet/>
      <dgm:spPr>
        <a:solidFill>
          <a:srgbClr val="E9E1D2"/>
        </a:solidFill>
      </dgm:spPr>
      <dgm:t>
        <a:bodyPr/>
        <a:lstStyle/>
        <a:p>
          <a:pPr>
            <a:buFont typeface="Symbol" panose="05050102010706020507" pitchFamily="18" charset="2"/>
            <a:buChar char=""/>
          </a:pPr>
          <a:r>
            <a:rPr lang="fr-FR">
              <a:solidFill>
                <a:schemeClr val="tx1"/>
              </a:solidFill>
            </a:rPr>
            <a:t>Découverte de métiers par des ateliers pratiques</a:t>
          </a:r>
        </a:p>
      </dgm:t>
    </dgm:pt>
    <dgm:pt modelId="{B25EC0C9-DF71-4BB7-A829-C697300EECE2}" type="parTrans" cxnId="{659A9F26-CDDE-44E8-A8FE-E24B6E736B23}">
      <dgm:prSet/>
      <dgm:spPr/>
      <dgm:t>
        <a:bodyPr/>
        <a:lstStyle/>
        <a:p>
          <a:endParaRPr lang="fr-FR"/>
        </a:p>
      </dgm:t>
    </dgm:pt>
    <dgm:pt modelId="{E473C072-996D-464E-98EE-62F57F9FD7D3}" type="sibTrans" cxnId="{659A9F26-CDDE-44E8-A8FE-E24B6E736B23}">
      <dgm:prSet/>
      <dgm:spPr/>
      <dgm:t>
        <a:bodyPr/>
        <a:lstStyle/>
        <a:p>
          <a:endParaRPr lang="fr-FR"/>
        </a:p>
      </dgm:t>
    </dgm:pt>
    <dgm:pt modelId="{B267299F-9651-4D88-A11B-9DDE6EECBC0D}" type="pres">
      <dgm:prSet presAssocID="{49B0570F-39B8-4063-AE63-0419A738B955}" presName="Name0" presStyleCnt="0">
        <dgm:presLayoutVars>
          <dgm:chPref val="1"/>
          <dgm:dir/>
          <dgm:animOne val="branch"/>
          <dgm:animLvl val="lvl"/>
          <dgm:resizeHandles/>
        </dgm:presLayoutVars>
      </dgm:prSet>
      <dgm:spPr/>
    </dgm:pt>
    <dgm:pt modelId="{9FACEB25-047B-4D3E-8428-8A23A27740C0}" type="pres">
      <dgm:prSet presAssocID="{B486553D-2A5D-464E-A365-93BC6D76FE7D}" presName="vertOne" presStyleCnt="0"/>
      <dgm:spPr/>
    </dgm:pt>
    <dgm:pt modelId="{B6A7E6D0-2E7A-4C89-B7DB-501FCDFB2E9B}" type="pres">
      <dgm:prSet presAssocID="{B486553D-2A5D-464E-A365-93BC6D76FE7D}" presName="txOne" presStyleLbl="node0" presStyleIdx="0" presStyleCnt="1" custScaleY="21809" custLinFactNeighborX="293" custLinFactNeighborY="-1792">
        <dgm:presLayoutVars>
          <dgm:chPref val="3"/>
        </dgm:presLayoutVars>
      </dgm:prSet>
      <dgm:spPr/>
    </dgm:pt>
    <dgm:pt modelId="{EDB54BB3-FF11-45E9-87F7-FA314970BF16}" type="pres">
      <dgm:prSet presAssocID="{B486553D-2A5D-464E-A365-93BC6D76FE7D}" presName="parTransOne" presStyleCnt="0"/>
      <dgm:spPr/>
    </dgm:pt>
    <dgm:pt modelId="{5FC2F1F6-C20E-413E-810A-1E4A33B9158C}" type="pres">
      <dgm:prSet presAssocID="{B486553D-2A5D-464E-A365-93BC6D76FE7D}" presName="horzOne" presStyleCnt="0"/>
      <dgm:spPr/>
    </dgm:pt>
    <dgm:pt modelId="{569C72A0-3D52-4F85-B46E-0F4B1C902ECB}" type="pres">
      <dgm:prSet presAssocID="{A0CBDE0A-8AD9-46EB-9AE3-457372D2F568}" presName="vertTwo" presStyleCnt="0"/>
      <dgm:spPr/>
    </dgm:pt>
    <dgm:pt modelId="{188AC4B6-7484-4B48-815C-3B73C7E27A59}" type="pres">
      <dgm:prSet presAssocID="{A0CBDE0A-8AD9-46EB-9AE3-457372D2F568}" presName="txTwo" presStyleLbl="node2" presStyleIdx="0" presStyleCnt="2" custScaleY="29141" custLinFactNeighborX="-279" custLinFactNeighborY="15540">
        <dgm:presLayoutVars>
          <dgm:chPref val="3"/>
        </dgm:presLayoutVars>
      </dgm:prSet>
      <dgm:spPr/>
    </dgm:pt>
    <dgm:pt modelId="{6728E061-B7A7-440A-825B-FEC970EB705B}" type="pres">
      <dgm:prSet presAssocID="{A0CBDE0A-8AD9-46EB-9AE3-457372D2F568}" presName="parTransTwo" presStyleCnt="0"/>
      <dgm:spPr/>
    </dgm:pt>
    <dgm:pt modelId="{A9B44636-7CA6-47D6-86B0-388151057737}" type="pres">
      <dgm:prSet presAssocID="{A0CBDE0A-8AD9-46EB-9AE3-457372D2F568}" presName="horzTwo" presStyleCnt="0"/>
      <dgm:spPr/>
    </dgm:pt>
    <dgm:pt modelId="{4E48DC04-07E4-4639-B1A8-EDC98CAC65E0}" type="pres">
      <dgm:prSet presAssocID="{70C16536-FD90-4AC3-9045-0CA04F80EB9D}" presName="vertThree" presStyleCnt="0"/>
      <dgm:spPr/>
    </dgm:pt>
    <dgm:pt modelId="{A7E979AC-9E8B-418F-9B4E-665F85B3C662}" type="pres">
      <dgm:prSet presAssocID="{70C16536-FD90-4AC3-9045-0CA04F80EB9D}" presName="txThree" presStyleLbl="node3" presStyleIdx="0" presStyleCnt="5" custScaleY="102125">
        <dgm:presLayoutVars>
          <dgm:chPref val="3"/>
        </dgm:presLayoutVars>
      </dgm:prSet>
      <dgm:spPr/>
    </dgm:pt>
    <dgm:pt modelId="{09170C97-E99C-4B8A-BFE1-237A4B2C4AA0}" type="pres">
      <dgm:prSet presAssocID="{70C16536-FD90-4AC3-9045-0CA04F80EB9D}" presName="horzThree" presStyleCnt="0"/>
      <dgm:spPr/>
    </dgm:pt>
    <dgm:pt modelId="{2FBE41CF-3DA6-4B13-889D-EFAC72522589}" type="pres">
      <dgm:prSet presAssocID="{EF8F6760-1621-4796-9D92-45E6DEC49A53}" presName="sibSpaceThree" presStyleCnt="0"/>
      <dgm:spPr/>
    </dgm:pt>
    <dgm:pt modelId="{E4BACA22-C113-42CE-B5AF-A8DAE28CDDF2}" type="pres">
      <dgm:prSet presAssocID="{C17FDD9E-AFD9-4903-8476-DC9487AA3C93}" presName="vertThree" presStyleCnt="0"/>
      <dgm:spPr/>
    </dgm:pt>
    <dgm:pt modelId="{49152D5C-ACD0-4B38-B1CF-6DF46C43F0A2}" type="pres">
      <dgm:prSet presAssocID="{C17FDD9E-AFD9-4903-8476-DC9487AA3C93}" presName="txThree" presStyleLbl="node3" presStyleIdx="1" presStyleCnt="5" custScaleY="101771">
        <dgm:presLayoutVars>
          <dgm:chPref val="3"/>
        </dgm:presLayoutVars>
      </dgm:prSet>
      <dgm:spPr/>
    </dgm:pt>
    <dgm:pt modelId="{70A241C7-348E-4F5C-A362-F02EA0923A61}" type="pres">
      <dgm:prSet presAssocID="{C17FDD9E-AFD9-4903-8476-DC9487AA3C93}" presName="horzThree" presStyleCnt="0"/>
      <dgm:spPr/>
    </dgm:pt>
    <dgm:pt modelId="{18265A2A-4DB8-4665-9E71-37E42EECC8BD}" type="pres">
      <dgm:prSet presAssocID="{1B0AC30B-C7BF-4D93-91C9-6427238E5BB0}" presName="sibSpaceTwo" presStyleCnt="0"/>
      <dgm:spPr/>
    </dgm:pt>
    <dgm:pt modelId="{A70DF2BD-10DE-45AC-BF4D-ACA8D8B2C10E}" type="pres">
      <dgm:prSet presAssocID="{3962C82C-8D30-4C93-9ECB-3B34D36F4938}" presName="vertTwo" presStyleCnt="0"/>
      <dgm:spPr/>
    </dgm:pt>
    <dgm:pt modelId="{043CACBC-A2FE-4BD5-986C-CFBD171B4D22}" type="pres">
      <dgm:prSet presAssocID="{3962C82C-8D30-4C93-9ECB-3B34D36F4938}" presName="txTwo" presStyleLbl="node2" presStyleIdx="1" presStyleCnt="2" custScaleY="32569">
        <dgm:presLayoutVars>
          <dgm:chPref val="3"/>
        </dgm:presLayoutVars>
      </dgm:prSet>
      <dgm:spPr/>
    </dgm:pt>
    <dgm:pt modelId="{1014479B-B33A-4EC0-872B-571085914076}" type="pres">
      <dgm:prSet presAssocID="{3962C82C-8D30-4C93-9ECB-3B34D36F4938}" presName="parTransTwo" presStyleCnt="0"/>
      <dgm:spPr/>
    </dgm:pt>
    <dgm:pt modelId="{80EBB553-0A1D-47D8-B137-555FF6CEBF04}" type="pres">
      <dgm:prSet presAssocID="{3962C82C-8D30-4C93-9ECB-3B34D36F4938}" presName="horzTwo" presStyleCnt="0"/>
      <dgm:spPr/>
    </dgm:pt>
    <dgm:pt modelId="{183BF1F6-8C91-4001-96AC-D2EEEB52C234}" type="pres">
      <dgm:prSet presAssocID="{01FE385F-CE17-4071-87F9-6F1F63B3652E}" presName="vertThree" presStyleCnt="0"/>
      <dgm:spPr/>
    </dgm:pt>
    <dgm:pt modelId="{4B578F3F-EBDB-4D3D-8B29-F5B4FFACE636}" type="pres">
      <dgm:prSet presAssocID="{01FE385F-CE17-4071-87F9-6F1F63B3652E}" presName="txThree" presStyleLbl="node3" presStyleIdx="2" presStyleCnt="5">
        <dgm:presLayoutVars>
          <dgm:chPref val="3"/>
        </dgm:presLayoutVars>
      </dgm:prSet>
      <dgm:spPr/>
    </dgm:pt>
    <dgm:pt modelId="{0B305230-467B-4872-863B-FBF16591365C}" type="pres">
      <dgm:prSet presAssocID="{01FE385F-CE17-4071-87F9-6F1F63B3652E}" presName="horzThree" presStyleCnt="0"/>
      <dgm:spPr/>
    </dgm:pt>
    <dgm:pt modelId="{7F77A0FF-AF80-44DE-8D72-F58BE670E92B}" type="pres">
      <dgm:prSet presAssocID="{52310E89-CD46-494D-A6A3-765FED43232E}" presName="sibSpaceThree" presStyleCnt="0"/>
      <dgm:spPr/>
    </dgm:pt>
    <dgm:pt modelId="{31500FA8-DD23-49B0-A9CC-EE9C0E3EA409}" type="pres">
      <dgm:prSet presAssocID="{B30AC893-A837-4F6B-967D-A454BA5E1A0B}" presName="vertThree" presStyleCnt="0"/>
      <dgm:spPr/>
    </dgm:pt>
    <dgm:pt modelId="{1759042E-2BDE-4AF2-ACD7-AD9E221C449B}" type="pres">
      <dgm:prSet presAssocID="{B30AC893-A837-4F6B-967D-A454BA5E1A0B}" presName="txThree" presStyleLbl="node3" presStyleIdx="3" presStyleCnt="5">
        <dgm:presLayoutVars>
          <dgm:chPref val="3"/>
        </dgm:presLayoutVars>
      </dgm:prSet>
      <dgm:spPr/>
    </dgm:pt>
    <dgm:pt modelId="{56F878DF-FA14-42AA-BA81-EC86C05ADD43}" type="pres">
      <dgm:prSet presAssocID="{B30AC893-A837-4F6B-967D-A454BA5E1A0B}" presName="horzThree" presStyleCnt="0"/>
      <dgm:spPr/>
    </dgm:pt>
    <dgm:pt modelId="{EDBD4C0C-A3A4-433E-8186-9F889C43FC35}" type="pres">
      <dgm:prSet presAssocID="{0D32285B-F470-44F2-AC1E-74386B1FAE24}" presName="sibSpaceThree" presStyleCnt="0"/>
      <dgm:spPr/>
    </dgm:pt>
    <dgm:pt modelId="{B20D2014-21A0-435C-8DC3-F75BFDD4A35B}" type="pres">
      <dgm:prSet presAssocID="{A1371AC1-FD19-4FF8-B879-35A3462F6CE9}" presName="vertThree" presStyleCnt="0"/>
      <dgm:spPr/>
    </dgm:pt>
    <dgm:pt modelId="{CCAB6C47-0998-43BE-89E7-352529F18FC9}" type="pres">
      <dgm:prSet presAssocID="{A1371AC1-FD19-4FF8-B879-35A3462F6CE9}" presName="txThree" presStyleLbl="node3" presStyleIdx="4" presStyleCnt="5">
        <dgm:presLayoutVars>
          <dgm:chPref val="3"/>
        </dgm:presLayoutVars>
      </dgm:prSet>
      <dgm:spPr/>
    </dgm:pt>
    <dgm:pt modelId="{17BDAA2B-50E6-4FEA-8DEF-1774CEFED838}" type="pres">
      <dgm:prSet presAssocID="{A1371AC1-FD19-4FF8-B879-35A3462F6CE9}" presName="horzThree" presStyleCnt="0"/>
      <dgm:spPr/>
    </dgm:pt>
  </dgm:ptLst>
  <dgm:cxnLst>
    <dgm:cxn modelId="{A8F99910-D700-4537-84CE-D25CF1117533}" type="presOf" srcId="{A0CBDE0A-8AD9-46EB-9AE3-457372D2F568}" destId="{188AC4B6-7484-4B48-815C-3B73C7E27A59}" srcOrd="0" destOrd="0" presId="urn:microsoft.com/office/officeart/2005/8/layout/hierarchy4"/>
    <dgm:cxn modelId="{63A11E18-0E95-4A2C-ADF4-0CFECE96F89B}" type="presOf" srcId="{70C16536-FD90-4AC3-9045-0CA04F80EB9D}" destId="{A7E979AC-9E8B-418F-9B4E-665F85B3C662}" srcOrd="0" destOrd="0" presId="urn:microsoft.com/office/officeart/2005/8/layout/hierarchy4"/>
    <dgm:cxn modelId="{45EF3E20-4627-4D44-8129-E920A6B9BFC9}" type="presOf" srcId="{A1371AC1-FD19-4FF8-B879-35A3462F6CE9}" destId="{CCAB6C47-0998-43BE-89E7-352529F18FC9}" srcOrd="0" destOrd="0" presId="urn:microsoft.com/office/officeart/2005/8/layout/hierarchy4"/>
    <dgm:cxn modelId="{659A9F26-CDDE-44E8-A8FE-E24B6E736B23}" srcId="{3962C82C-8D30-4C93-9ECB-3B34D36F4938}" destId="{A1371AC1-FD19-4FF8-B879-35A3462F6CE9}" srcOrd="2" destOrd="0" parTransId="{B25EC0C9-DF71-4BB7-A829-C697300EECE2}" sibTransId="{E473C072-996D-464E-98EE-62F57F9FD7D3}"/>
    <dgm:cxn modelId="{1EE5BA36-9228-4BF9-B2A0-0DFC55971D04}" srcId="{B486553D-2A5D-464E-A365-93BC6D76FE7D}" destId="{A0CBDE0A-8AD9-46EB-9AE3-457372D2F568}" srcOrd="0" destOrd="0" parTransId="{59974A82-5C9C-4990-9C08-64E0266F71B7}" sibTransId="{1B0AC30B-C7BF-4D93-91C9-6427238E5BB0}"/>
    <dgm:cxn modelId="{B6075340-28E0-4612-B647-B9A7D879A926}" type="presOf" srcId="{C17FDD9E-AFD9-4903-8476-DC9487AA3C93}" destId="{49152D5C-ACD0-4B38-B1CF-6DF46C43F0A2}" srcOrd="0" destOrd="0" presId="urn:microsoft.com/office/officeart/2005/8/layout/hierarchy4"/>
    <dgm:cxn modelId="{B113615D-CB75-4FC3-A0C1-5184FD7F501A}" srcId="{A0CBDE0A-8AD9-46EB-9AE3-457372D2F568}" destId="{70C16536-FD90-4AC3-9045-0CA04F80EB9D}" srcOrd="0" destOrd="0" parTransId="{2C975D14-A202-4E32-99A4-F9D99CBC73D8}" sibTransId="{EF8F6760-1621-4796-9D92-45E6DEC49A53}"/>
    <dgm:cxn modelId="{DEFFEA45-1383-4EC3-97A0-68271BF264EC}" type="presOf" srcId="{49B0570F-39B8-4063-AE63-0419A738B955}" destId="{B267299F-9651-4D88-A11B-9DDE6EECBC0D}" srcOrd="0" destOrd="0" presId="urn:microsoft.com/office/officeart/2005/8/layout/hierarchy4"/>
    <dgm:cxn modelId="{E5645A4A-211C-4048-8D9B-07395AD4B3B8}" type="presOf" srcId="{B30AC893-A837-4F6B-967D-A454BA5E1A0B}" destId="{1759042E-2BDE-4AF2-ACD7-AD9E221C449B}" srcOrd="0" destOrd="0" presId="urn:microsoft.com/office/officeart/2005/8/layout/hierarchy4"/>
    <dgm:cxn modelId="{13ADE67F-5605-4BE8-9F21-F0530C9F1AF0}" type="presOf" srcId="{3962C82C-8D30-4C93-9ECB-3B34D36F4938}" destId="{043CACBC-A2FE-4BD5-986C-CFBD171B4D22}" srcOrd="0" destOrd="0" presId="urn:microsoft.com/office/officeart/2005/8/layout/hierarchy4"/>
    <dgm:cxn modelId="{36C3AE81-C853-41CF-B09F-7B599EC43892}" type="presOf" srcId="{B486553D-2A5D-464E-A365-93BC6D76FE7D}" destId="{B6A7E6D0-2E7A-4C89-B7DB-501FCDFB2E9B}" srcOrd="0" destOrd="0" presId="urn:microsoft.com/office/officeart/2005/8/layout/hierarchy4"/>
    <dgm:cxn modelId="{86E1CA81-626B-430F-9712-49224B1019EE}" srcId="{49B0570F-39B8-4063-AE63-0419A738B955}" destId="{B486553D-2A5D-464E-A365-93BC6D76FE7D}" srcOrd="0" destOrd="0" parTransId="{9F9EC4A8-C40A-4B4D-A6B2-A1EC3381BBDB}" sibTransId="{89D19544-0B7A-44B0-9195-ADC4F6CCE574}"/>
    <dgm:cxn modelId="{83E8B988-C0D4-4571-B685-55530C4C256D}" srcId="{3962C82C-8D30-4C93-9ECB-3B34D36F4938}" destId="{B30AC893-A837-4F6B-967D-A454BA5E1A0B}" srcOrd="1" destOrd="0" parTransId="{0F5920FF-9B96-4982-8375-05A0E56C9B94}" sibTransId="{0D32285B-F470-44F2-AC1E-74386B1FAE24}"/>
    <dgm:cxn modelId="{2ACA12AA-9080-4887-9CB8-D83F2B4C6D28}" srcId="{B486553D-2A5D-464E-A365-93BC6D76FE7D}" destId="{3962C82C-8D30-4C93-9ECB-3B34D36F4938}" srcOrd="1" destOrd="0" parTransId="{5BD2D2B2-9D0E-4979-997A-6EB63B078505}" sibTransId="{1A984C98-9327-44D3-9CD9-706187C8936C}"/>
    <dgm:cxn modelId="{858028C9-8780-46B6-B354-F9E2C5446008}" srcId="{A0CBDE0A-8AD9-46EB-9AE3-457372D2F568}" destId="{C17FDD9E-AFD9-4903-8476-DC9487AA3C93}" srcOrd="1" destOrd="0" parTransId="{78D43488-74DC-4C8D-98DC-5B096B488A5C}" sibTransId="{A2C9CFF8-8D01-47B8-9898-CBCC736EE1E0}"/>
    <dgm:cxn modelId="{1D9A43E2-113F-4270-A782-CB13C7A4BA31}" srcId="{3962C82C-8D30-4C93-9ECB-3B34D36F4938}" destId="{01FE385F-CE17-4071-87F9-6F1F63B3652E}" srcOrd="0" destOrd="0" parTransId="{770F7C88-3E56-4D4C-A6E9-211F7BB19E18}" sibTransId="{52310E89-CD46-494D-A6A3-765FED43232E}"/>
    <dgm:cxn modelId="{B2DAD6E7-59C3-428F-941C-AAABB3B8681E}" type="presOf" srcId="{01FE385F-CE17-4071-87F9-6F1F63B3652E}" destId="{4B578F3F-EBDB-4D3D-8B29-F5B4FFACE636}" srcOrd="0" destOrd="0" presId="urn:microsoft.com/office/officeart/2005/8/layout/hierarchy4"/>
    <dgm:cxn modelId="{E187AFF6-294E-434D-BF60-DDC905816750}" type="presParOf" srcId="{B267299F-9651-4D88-A11B-9DDE6EECBC0D}" destId="{9FACEB25-047B-4D3E-8428-8A23A27740C0}" srcOrd="0" destOrd="0" presId="urn:microsoft.com/office/officeart/2005/8/layout/hierarchy4"/>
    <dgm:cxn modelId="{A9D8E1AA-EF8D-4105-AD60-7A38E6CAA16F}" type="presParOf" srcId="{9FACEB25-047B-4D3E-8428-8A23A27740C0}" destId="{B6A7E6D0-2E7A-4C89-B7DB-501FCDFB2E9B}" srcOrd="0" destOrd="0" presId="urn:microsoft.com/office/officeart/2005/8/layout/hierarchy4"/>
    <dgm:cxn modelId="{B14A3EF4-3287-4F1E-B9CD-832AC4E0FEC2}" type="presParOf" srcId="{9FACEB25-047B-4D3E-8428-8A23A27740C0}" destId="{EDB54BB3-FF11-45E9-87F7-FA314970BF16}" srcOrd="1" destOrd="0" presId="urn:microsoft.com/office/officeart/2005/8/layout/hierarchy4"/>
    <dgm:cxn modelId="{7C6C2F8B-AF45-43BF-8094-A6EC1B8197A8}" type="presParOf" srcId="{9FACEB25-047B-4D3E-8428-8A23A27740C0}" destId="{5FC2F1F6-C20E-413E-810A-1E4A33B9158C}" srcOrd="2" destOrd="0" presId="urn:microsoft.com/office/officeart/2005/8/layout/hierarchy4"/>
    <dgm:cxn modelId="{645400AE-4CA8-4479-875A-50FE6C9F7402}" type="presParOf" srcId="{5FC2F1F6-C20E-413E-810A-1E4A33B9158C}" destId="{569C72A0-3D52-4F85-B46E-0F4B1C902ECB}" srcOrd="0" destOrd="0" presId="urn:microsoft.com/office/officeart/2005/8/layout/hierarchy4"/>
    <dgm:cxn modelId="{AD3FCE5F-1474-466D-9F2F-1D8CF73B90CD}" type="presParOf" srcId="{569C72A0-3D52-4F85-B46E-0F4B1C902ECB}" destId="{188AC4B6-7484-4B48-815C-3B73C7E27A59}" srcOrd="0" destOrd="0" presId="urn:microsoft.com/office/officeart/2005/8/layout/hierarchy4"/>
    <dgm:cxn modelId="{9561C99C-2B20-447A-9FD5-875736E347AF}" type="presParOf" srcId="{569C72A0-3D52-4F85-B46E-0F4B1C902ECB}" destId="{6728E061-B7A7-440A-825B-FEC970EB705B}" srcOrd="1" destOrd="0" presId="urn:microsoft.com/office/officeart/2005/8/layout/hierarchy4"/>
    <dgm:cxn modelId="{9516F877-9E3D-49FF-87DB-567ACFC0F78F}" type="presParOf" srcId="{569C72A0-3D52-4F85-B46E-0F4B1C902ECB}" destId="{A9B44636-7CA6-47D6-86B0-388151057737}" srcOrd="2" destOrd="0" presId="urn:microsoft.com/office/officeart/2005/8/layout/hierarchy4"/>
    <dgm:cxn modelId="{7A68138B-EB6A-4BCC-97E5-D24CE59DC327}" type="presParOf" srcId="{A9B44636-7CA6-47D6-86B0-388151057737}" destId="{4E48DC04-07E4-4639-B1A8-EDC98CAC65E0}" srcOrd="0" destOrd="0" presId="urn:microsoft.com/office/officeart/2005/8/layout/hierarchy4"/>
    <dgm:cxn modelId="{1F613ABB-AF39-4F42-80EE-27CD2469A351}" type="presParOf" srcId="{4E48DC04-07E4-4639-B1A8-EDC98CAC65E0}" destId="{A7E979AC-9E8B-418F-9B4E-665F85B3C662}" srcOrd="0" destOrd="0" presId="urn:microsoft.com/office/officeart/2005/8/layout/hierarchy4"/>
    <dgm:cxn modelId="{0CED434A-F447-4ADD-8B2F-E2E75ADA2744}" type="presParOf" srcId="{4E48DC04-07E4-4639-B1A8-EDC98CAC65E0}" destId="{09170C97-E99C-4B8A-BFE1-237A4B2C4AA0}" srcOrd="1" destOrd="0" presId="urn:microsoft.com/office/officeart/2005/8/layout/hierarchy4"/>
    <dgm:cxn modelId="{7A47416D-6DFA-453C-88AD-C9EB6148B1B8}" type="presParOf" srcId="{A9B44636-7CA6-47D6-86B0-388151057737}" destId="{2FBE41CF-3DA6-4B13-889D-EFAC72522589}" srcOrd="1" destOrd="0" presId="urn:microsoft.com/office/officeart/2005/8/layout/hierarchy4"/>
    <dgm:cxn modelId="{9225DD98-5A6E-42AB-B98D-A0C5F4E15AD2}" type="presParOf" srcId="{A9B44636-7CA6-47D6-86B0-388151057737}" destId="{E4BACA22-C113-42CE-B5AF-A8DAE28CDDF2}" srcOrd="2" destOrd="0" presId="urn:microsoft.com/office/officeart/2005/8/layout/hierarchy4"/>
    <dgm:cxn modelId="{78D00D8A-EF6D-4827-96F4-0EB5468ED9B6}" type="presParOf" srcId="{E4BACA22-C113-42CE-B5AF-A8DAE28CDDF2}" destId="{49152D5C-ACD0-4B38-B1CF-6DF46C43F0A2}" srcOrd="0" destOrd="0" presId="urn:microsoft.com/office/officeart/2005/8/layout/hierarchy4"/>
    <dgm:cxn modelId="{B35E4FD9-4A80-4236-AC3C-24A80705A69E}" type="presParOf" srcId="{E4BACA22-C113-42CE-B5AF-A8DAE28CDDF2}" destId="{70A241C7-348E-4F5C-A362-F02EA0923A61}" srcOrd="1" destOrd="0" presId="urn:microsoft.com/office/officeart/2005/8/layout/hierarchy4"/>
    <dgm:cxn modelId="{FDF4BC97-88A5-4EFC-BB2C-7EF2D3350CA6}" type="presParOf" srcId="{5FC2F1F6-C20E-413E-810A-1E4A33B9158C}" destId="{18265A2A-4DB8-4665-9E71-37E42EECC8BD}" srcOrd="1" destOrd="0" presId="urn:microsoft.com/office/officeart/2005/8/layout/hierarchy4"/>
    <dgm:cxn modelId="{CD503B34-B15E-4BC7-8A96-E256AB3C748F}" type="presParOf" srcId="{5FC2F1F6-C20E-413E-810A-1E4A33B9158C}" destId="{A70DF2BD-10DE-45AC-BF4D-ACA8D8B2C10E}" srcOrd="2" destOrd="0" presId="urn:microsoft.com/office/officeart/2005/8/layout/hierarchy4"/>
    <dgm:cxn modelId="{7C046C1E-4D0E-4012-B782-B36ED2A464A6}" type="presParOf" srcId="{A70DF2BD-10DE-45AC-BF4D-ACA8D8B2C10E}" destId="{043CACBC-A2FE-4BD5-986C-CFBD171B4D22}" srcOrd="0" destOrd="0" presId="urn:microsoft.com/office/officeart/2005/8/layout/hierarchy4"/>
    <dgm:cxn modelId="{39478CE7-AC53-45F7-AD3F-AF2FCB5F883E}" type="presParOf" srcId="{A70DF2BD-10DE-45AC-BF4D-ACA8D8B2C10E}" destId="{1014479B-B33A-4EC0-872B-571085914076}" srcOrd="1" destOrd="0" presId="urn:microsoft.com/office/officeart/2005/8/layout/hierarchy4"/>
    <dgm:cxn modelId="{CE6E0DDA-6C00-440D-A587-EE396F2019FD}" type="presParOf" srcId="{A70DF2BD-10DE-45AC-BF4D-ACA8D8B2C10E}" destId="{80EBB553-0A1D-47D8-B137-555FF6CEBF04}" srcOrd="2" destOrd="0" presId="urn:microsoft.com/office/officeart/2005/8/layout/hierarchy4"/>
    <dgm:cxn modelId="{AE92D35D-1E79-44CD-9E77-AA04AAE0464D}" type="presParOf" srcId="{80EBB553-0A1D-47D8-B137-555FF6CEBF04}" destId="{183BF1F6-8C91-4001-96AC-D2EEEB52C234}" srcOrd="0" destOrd="0" presId="urn:microsoft.com/office/officeart/2005/8/layout/hierarchy4"/>
    <dgm:cxn modelId="{6BC90CE1-5D9D-40FA-A26F-496BB20E84A2}" type="presParOf" srcId="{183BF1F6-8C91-4001-96AC-D2EEEB52C234}" destId="{4B578F3F-EBDB-4D3D-8B29-F5B4FFACE636}" srcOrd="0" destOrd="0" presId="urn:microsoft.com/office/officeart/2005/8/layout/hierarchy4"/>
    <dgm:cxn modelId="{1B93A8AF-5223-447F-9A9D-7D4178A48149}" type="presParOf" srcId="{183BF1F6-8C91-4001-96AC-D2EEEB52C234}" destId="{0B305230-467B-4872-863B-FBF16591365C}" srcOrd="1" destOrd="0" presId="urn:microsoft.com/office/officeart/2005/8/layout/hierarchy4"/>
    <dgm:cxn modelId="{4DE363B4-D91F-4935-A0E4-24850A0072BE}" type="presParOf" srcId="{80EBB553-0A1D-47D8-B137-555FF6CEBF04}" destId="{7F77A0FF-AF80-44DE-8D72-F58BE670E92B}" srcOrd="1" destOrd="0" presId="urn:microsoft.com/office/officeart/2005/8/layout/hierarchy4"/>
    <dgm:cxn modelId="{BF6B439A-EBCD-435F-B748-0DE2F60B9F3C}" type="presParOf" srcId="{80EBB553-0A1D-47D8-B137-555FF6CEBF04}" destId="{31500FA8-DD23-49B0-A9CC-EE9C0E3EA409}" srcOrd="2" destOrd="0" presId="urn:microsoft.com/office/officeart/2005/8/layout/hierarchy4"/>
    <dgm:cxn modelId="{12379A2C-7406-4A54-835A-0E3D531504CE}" type="presParOf" srcId="{31500FA8-DD23-49B0-A9CC-EE9C0E3EA409}" destId="{1759042E-2BDE-4AF2-ACD7-AD9E221C449B}" srcOrd="0" destOrd="0" presId="urn:microsoft.com/office/officeart/2005/8/layout/hierarchy4"/>
    <dgm:cxn modelId="{A0E5303E-881E-4E93-89AB-23F38A282696}" type="presParOf" srcId="{31500FA8-DD23-49B0-A9CC-EE9C0E3EA409}" destId="{56F878DF-FA14-42AA-BA81-EC86C05ADD43}" srcOrd="1" destOrd="0" presId="urn:microsoft.com/office/officeart/2005/8/layout/hierarchy4"/>
    <dgm:cxn modelId="{6B47FD4C-785B-4C78-B118-0C40E77D9594}" type="presParOf" srcId="{80EBB553-0A1D-47D8-B137-555FF6CEBF04}" destId="{EDBD4C0C-A3A4-433E-8186-9F889C43FC35}" srcOrd="3" destOrd="0" presId="urn:microsoft.com/office/officeart/2005/8/layout/hierarchy4"/>
    <dgm:cxn modelId="{24042E6C-46D2-4699-A4BF-161401713D9C}" type="presParOf" srcId="{80EBB553-0A1D-47D8-B137-555FF6CEBF04}" destId="{B20D2014-21A0-435C-8DC3-F75BFDD4A35B}" srcOrd="4" destOrd="0" presId="urn:microsoft.com/office/officeart/2005/8/layout/hierarchy4"/>
    <dgm:cxn modelId="{2F46B285-DC0C-4D9D-A82D-B00685588D95}" type="presParOf" srcId="{B20D2014-21A0-435C-8DC3-F75BFDD4A35B}" destId="{CCAB6C47-0998-43BE-89E7-352529F18FC9}" srcOrd="0" destOrd="0" presId="urn:microsoft.com/office/officeart/2005/8/layout/hierarchy4"/>
    <dgm:cxn modelId="{C1844DFE-124C-46A2-AB96-5A8874267DB4}" type="presParOf" srcId="{B20D2014-21A0-435C-8DC3-F75BFDD4A35B}" destId="{17BDAA2B-50E6-4FEA-8DEF-1774CEFED838}" srcOrd="1" destOrd="0" presId="urn:microsoft.com/office/officeart/2005/8/layout/hierarchy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D1D19-03DA-4F92-8F31-375BBDA3BBBE}">
      <dsp:nvSpPr>
        <dsp:cNvPr id="0" name=""/>
        <dsp:cNvSpPr/>
      </dsp:nvSpPr>
      <dsp:spPr>
        <a:xfrm>
          <a:off x="6649534" y="1070325"/>
          <a:ext cx="4470745" cy="403201"/>
        </a:xfrm>
        <a:custGeom>
          <a:avLst/>
          <a:gdLst/>
          <a:ahLst/>
          <a:cxnLst/>
          <a:rect l="0" t="0" r="0" b="0"/>
          <a:pathLst>
            <a:path>
              <a:moveTo>
                <a:pt x="0" y="0"/>
              </a:moveTo>
              <a:lnTo>
                <a:pt x="0" y="206868"/>
              </a:lnTo>
              <a:lnTo>
                <a:pt x="1758634" y="206868"/>
              </a:lnTo>
              <a:lnTo>
                <a:pt x="1758634" y="303561"/>
              </a:lnTo>
            </a:path>
          </a:pathLst>
        </a:custGeom>
        <a:noFill/>
        <a:ln w="12700" cap="flat" cmpd="sng" algn="ctr">
          <a:solidFill>
            <a:srgbClr val="E9E1D2"/>
          </a:solidFill>
          <a:prstDash val="solid"/>
          <a:miter lim="800000"/>
        </a:ln>
        <a:effectLst/>
      </dsp:spPr>
      <dsp:style>
        <a:lnRef idx="2">
          <a:scrgbClr r="0" g="0" b="0"/>
        </a:lnRef>
        <a:fillRef idx="0">
          <a:scrgbClr r="0" g="0" b="0"/>
        </a:fillRef>
        <a:effectRef idx="0">
          <a:scrgbClr r="0" g="0" b="0"/>
        </a:effectRef>
        <a:fontRef idx="minor"/>
      </dsp:style>
    </dsp:sp>
    <dsp:sp modelId="{05EDA0D5-8A1D-4D80-8282-2A8BAE955A56}">
      <dsp:nvSpPr>
        <dsp:cNvPr id="0" name=""/>
        <dsp:cNvSpPr/>
      </dsp:nvSpPr>
      <dsp:spPr>
        <a:xfrm>
          <a:off x="7512985" y="3841477"/>
          <a:ext cx="1175196" cy="407634"/>
        </a:xfrm>
        <a:custGeom>
          <a:avLst/>
          <a:gdLst/>
          <a:ahLst/>
          <a:cxnLst/>
          <a:rect l="0" t="0" r="0" b="0"/>
          <a:pathLst>
            <a:path>
              <a:moveTo>
                <a:pt x="0" y="0"/>
              </a:moveTo>
              <a:lnTo>
                <a:pt x="0" y="206868"/>
              </a:lnTo>
              <a:lnTo>
                <a:pt x="103150" y="206868"/>
              </a:lnTo>
              <a:lnTo>
                <a:pt x="103150" y="303561"/>
              </a:lnTo>
            </a:path>
          </a:pathLst>
        </a:custGeom>
        <a:noFill/>
        <a:ln w="12700" cap="flat" cmpd="sng" algn="ctr">
          <a:solidFill>
            <a:srgbClr val="E9E1D2"/>
          </a:solidFill>
          <a:prstDash val="solid"/>
          <a:miter lim="800000"/>
        </a:ln>
        <a:effectLst/>
      </dsp:spPr>
      <dsp:style>
        <a:lnRef idx="2">
          <a:scrgbClr r="0" g="0" b="0"/>
        </a:lnRef>
        <a:fillRef idx="0">
          <a:scrgbClr r="0" g="0" b="0"/>
        </a:fillRef>
        <a:effectRef idx="0">
          <a:scrgbClr r="0" g="0" b="0"/>
        </a:effectRef>
        <a:fontRef idx="minor"/>
      </dsp:style>
    </dsp:sp>
    <dsp:sp modelId="{A78B01D8-AC4A-4007-9BF9-5F742358D7F6}">
      <dsp:nvSpPr>
        <dsp:cNvPr id="0" name=""/>
        <dsp:cNvSpPr/>
      </dsp:nvSpPr>
      <dsp:spPr>
        <a:xfrm>
          <a:off x="6091805" y="3841477"/>
          <a:ext cx="1421179" cy="403043"/>
        </a:xfrm>
        <a:custGeom>
          <a:avLst/>
          <a:gdLst/>
          <a:ahLst/>
          <a:cxnLst/>
          <a:rect l="0" t="0" r="0" b="0"/>
          <a:pathLst>
            <a:path>
              <a:moveTo>
                <a:pt x="1740917" y="0"/>
              </a:moveTo>
              <a:lnTo>
                <a:pt x="1740917" y="206868"/>
              </a:lnTo>
              <a:lnTo>
                <a:pt x="0" y="206868"/>
              </a:lnTo>
              <a:lnTo>
                <a:pt x="0" y="303561"/>
              </a:lnTo>
            </a:path>
          </a:pathLst>
        </a:custGeom>
        <a:noFill/>
        <a:ln w="12700" cap="flat" cmpd="sng" algn="ctr">
          <a:solidFill>
            <a:srgbClr val="E9E1D2"/>
          </a:solidFill>
          <a:prstDash val="solid"/>
          <a:miter lim="800000"/>
        </a:ln>
        <a:effectLst/>
      </dsp:spPr>
      <dsp:style>
        <a:lnRef idx="2">
          <a:scrgbClr r="0" g="0" b="0"/>
        </a:lnRef>
        <a:fillRef idx="0">
          <a:scrgbClr r="0" g="0" b="0"/>
        </a:fillRef>
        <a:effectRef idx="0">
          <a:scrgbClr r="0" g="0" b="0"/>
        </a:effectRef>
        <a:fontRef idx="minor"/>
      </dsp:style>
    </dsp:sp>
    <dsp:sp modelId="{8698E359-14E8-4909-BC3E-F494D03E3A24}">
      <dsp:nvSpPr>
        <dsp:cNvPr id="0" name=""/>
        <dsp:cNvSpPr/>
      </dsp:nvSpPr>
      <dsp:spPr>
        <a:xfrm>
          <a:off x="7434602" y="2557774"/>
          <a:ext cx="91440" cy="403360"/>
        </a:xfrm>
        <a:custGeom>
          <a:avLst/>
          <a:gdLst/>
          <a:ahLst/>
          <a:cxnLst/>
          <a:rect l="0" t="0" r="0" b="0"/>
          <a:pathLst>
            <a:path>
              <a:moveTo>
                <a:pt x="45720" y="0"/>
              </a:moveTo>
              <a:lnTo>
                <a:pt x="45720" y="30356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A32F10-D43E-4964-9F60-1CFB2F52135C}">
      <dsp:nvSpPr>
        <dsp:cNvPr id="0" name=""/>
        <dsp:cNvSpPr/>
      </dsp:nvSpPr>
      <dsp:spPr>
        <a:xfrm>
          <a:off x="6649534" y="1070325"/>
          <a:ext cx="830788" cy="403201"/>
        </a:xfrm>
        <a:custGeom>
          <a:avLst/>
          <a:gdLst/>
          <a:ahLst/>
          <a:cxnLst/>
          <a:rect l="0" t="0" r="0" b="0"/>
          <a:pathLst>
            <a:path>
              <a:moveTo>
                <a:pt x="1098176" y="0"/>
              </a:moveTo>
              <a:lnTo>
                <a:pt x="1098176" y="206868"/>
              </a:lnTo>
              <a:lnTo>
                <a:pt x="0" y="206868"/>
              </a:lnTo>
              <a:lnTo>
                <a:pt x="0" y="303561"/>
              </a:lnTo>
            </a:path>
          </a:pathLst>
        </a:custGeom>
        <a:noFill/>
        <a:ln w="12700" cap="flat" cmpd="sng" algn="ctr">
          <a:solidFill>
            <a:srgbClr val="E9E1D2"/>
          </a:solidFill>
          <a:prstDash val="solid"/>
          <a:miter lim="800000"/>
        </a:ln>
        <a:effectLst/>
      </dsp:spPr>
      <dsp:style>
        <a:lnRef idx="2">
          <a:scrgbClr r="0" g="0" b="0"/>
        </a:lnRef>
        <a:fillRef idx="0">
          <a:scrgbClr r="0" g="0" b="0"/>
        </a:fillRef>
        <a:effectRef idx="0">
          <a:scrgbClr r="0" g="0" b="0"/>
        </a:effectRef>
        <a:fontRef idx="minor"/>
      </dsp:style>
    </dsp:sp>
    <dsp:sp modelId="{704A25C2-5D78-46F8-912C-00C077BD076E}">
      <dsp:nvSpPr>
        <dsp:cNvPr id="0" name=""/>
        <dsp:cNvSpPr/>
      </dsp:nvSpPr>
      <dsp:spPr>
        <a:xfrm>
          <a:off x="4299613" y="1070325"/>
          <a:ext cx="2349920" cy="403201"/>
        </a:xfrm>
        <a:custGeom>
          <a:avLst/>
          <a:gdLst/>
          <a:ahLst/>
          <a:cxnLst/>
          <a:rect l="0" t="0" r="0" b="0"/>
          <a:pathLst>
            <a:path>
              <a:moveTo>
                <a:pt x="2349920" y="0"/>
              </a:moveTo>
              <a:lnTo>
                <a:pt x="2349920" y="274770"/>
              </a:lnTo>
              <a:lnTo>
                <a:pt x="0" y="274770"/>
              </a:lnTo>
              <a:lnTo>
                <a:pt x="0" y="40320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4D6242-0984-4E39-A1AD-09018D085E25}">
      <dsp:nvSpPr>
        <dsp:cNvPr id="0" name=""/>
        <dsp:cNvSpPr/>
      </dsp:nvSpPr>
      <dsp:spPr>
        <a:xfrm>
          <a:off x="1793489" y="1070325"/>
          <a:ext cx="4856044" cy="391774"/>
        </a:xfrm>
        <a:custGeom>
          <a:avLst/>
          <a:gdLst/>
          <a:ahLst/>
          <a:cxnLst/>
          <a:rect l="0" t="0" r="0" b="0"/>
          <a:pathLst>
            <a:path>
              <a:moveTo>
                <a:pt x="4856044" y="0"/>
              </a:moveTo>
              <a:lnTo>
                <a:pt x="4856044" y="263343"/>
              </a:lnTo>
              <a:lnTo>
                <a:pt x="0" y="263343"/>
              </a:lnTo>
              <a:lnTo>
                <a:pt x="0" y="39177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DBA258-0EDF-4538-A52E-9A0D397FB6DE}">
      <dsp:nvSpPr>
        <dsp:cNvPr id="0" name=""/>
        <dsp:cNvSpPr/>
      </dsp:nvSpPr>
      <dsp:spPr>
        <a:xfrm>
          <a:off x="5374645" y="823"/>
          <a:ext cx="2549777" cy="1069501"/>
        </a:xfrm>
        <a:prstGeom prst="roundRect">
          <a:avLst>
            <a:gd name="adj" fmla="val 10000"/>
          </a:avLst>
        </a:prstGeom>
        <a:solidFill>
          <a:srgbClr val="69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3D0DE-4617-4A46-979D-C66265296CDF}">
      <dsp:nvSpPr>
        <dsp:cNvPr id="0" name=""/>
        <dsp:cNvSpPr/>
      </dsp:nvSpPr>
      <dsp:spPr>
        <a:xfrm>
          <a:off x="5528686" y="147161"/>
          <a:ext cx="2549777" cy="1069501"/>
        </a:xfrm>
        <a:prstGeom prst="roundRect">
          <a:avLst>
            <a:gd name="adj" fmla="val 10000"/>
          </a:avLst>
        </a:prstGeom>
        <a:solidFill>
          <a:schemeClr val="lt1">
            <a:alpha val="90000"/>
            <a:hueOff val="0"/>
            <a:satOff val="0"/>
            <a:lumOff val="0"/>
            <a:alphaOff val="0"/>
          </a:schemeClr>
        </a:solidFill>
        <a:ln w="12700" cap="flat" cmpd="sng" algn="ctr">
          <a:solidFill>
            <a:srgbClr val="E9E1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kern="1200" dirty="0">
              <a:latin typeface="+mj-lt"/>
              <a:ea typeface="+mn-ea"/>
              <a:cs typeface="+mn-cs"/>
            </a:rPr>
            <a:t>Véronique MATEUS</a:t>
          </a:r>
        </a:p>
        <a:p>
          <a:pPr marL="0" lvl="0" indent="0" algn="ctr" defTabSz="889000">
            <a:lnSpc>
              <a:spcPct val="90000"/>
            </a:lnSpc>
            <a:spcBef>
              <a:spcPct val="0"/>
            </a:spcBef>
            <a:spcAft>
              <a:spcPct val="35000"/>
            </a:spcAft>
            <a:buNone/>
          </a:pPr>
          <a:r>
            <a:rPr lang="fr-FR" sz="1400" b="0" i="1" kern="1200" dirty="0">
              <a:latin typeface="+mj-lt"/>
              <a:ea typeface="+mn-ea"/>
              <a:cs typeface="+mn-cs"/>
            </a:rPr>
            <a:t>Directrice</a:t>
          </a:r>
        </a:p>
      </dsp:txBody>
      <dsp:txXfrm>
        <a:off x="5560011" y="178486"/>
        <a:ext cx="2487127" cy="1006851"/>
      </dsp:txXfrm>
    </dsp:sp>
    <dsp:sp modelId="{3B5A8B79-BAED-4EDF-99CC-95987345F1C8}">
      <dsp:nvSpPr>
        <dsp:cNvPr id="0" name=""/>
        <dsp:cNvSpPr/>
      </dsp:nvSpPr>
      <dsp:spPr>
        <a:xfrm>
          <a:off x="657493" y="1462099"/>
          <a:ext cx="2271991" cy="880342"/>
        </a:xfrm>
        <a:prstGeom prst="roundRect">
          <a:avLst>
            <a:gd name="adj" fmla="val 10000"/>
          </a:avLst>
        </a:prstGeom>
        <a:solidFill>
          <a:schemeClr val="accent6">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94CDF-38F1-4496-BBD8-7E1390178810}">
      <dsp:nvSpPr>
        <dsp:cNvPr id="0" name=""/>
        <dsp:cNvSpPr/>
      </dsp:nvSpPr>
      <dsp:spPr>
        <a:xfrm>
          <a:off x="811534" y="1608438"/>
          <a:ext cx="2271991" cy="880342"/>
        </a:xfrm>
        <a:prstGeom prst="roundRect">
          <a:avLst>
            <a:gd name="adj" fmla="val 10000"/>
          </a:avLst>
        </a:prstGeom>
        <a:solidFill>
          <a:schemeClr val="lt1">
            <a:alpha val="90000"/>
            <a:hueOff val="0"/>
            <a:satOff val="0"/>
            <a:lumOff val="0"/>
            <a:alphaOff val="0"/>
          </a:schemeClr>
        </a:solidFill>
        <a:ln w="12700" cap="flat" cmpd="sng" algn="ctr">
          <a:solidFill>
            <a:srgbClr val="E9E1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kern="1200" dirty="0">
              <a:solidFill>
                <a:prstClr val="black">
                  <a:hueOff val="0"/>
                  <a:satOff val="0"/>
                  <a:lumOff val="0"/>
                  <a:alphaOff val="0"/>
                </a:prstClr>
              </a:solidFill>
              <a:latin typeface="Calibri Light" panose="020F0302020204030204"/>
              <a:ea typeface="+mn-ea"/>
              <a:cs typeface="+mn-cs"/>
            </a:rPr>
            <a:t>Aurélien BONNET</a:t>
          </a:r>
        </a:p>
        <a:p>
          <a:pPr marL="0" lvl="0" indent="0" algn="ctr" defTabSz="889000">
            <a:lnSpc>
              <a:spcPct val="90000"/>
            </a:lnSpc>
            <a:spcBef>
              <a:spcPct val="0"/>
            </a:spcBef>
            <a:spcAft>
              <a:spcPct val="35000"/>
            </a:spcAft>
            <a:buNone/>
          </a:pPr>
          <a:r>
            <a:rPr lang="fr-FR" sz="1400" b="0" i="1" kern="1200" dirty="0">
              <a:latin typeface="+mj-lt"/>
              <a:ea typeface="+mn-ea"/>
              <a:cs typeface="+mn-cs"/>
            </a:rPr>
            <a:t>Référant handicap</a:t>
          </a:r>
        </a:p>
      </dsp:txBody>
      <dsp:txXfrm>
        <a:off x="837318" y="1634222"/>
        <a:ext cx="2220423" cy="828774"/>
      </dsp:txXfrm>
    </dsp:sp>
    <dsp:sp modelId="{0FEE17D8-9A06-4CD1-B2EA-AC4FDCBF81F1}">
      <dsp:nvSpPr>
        <dsp:cNvPr id="0" name=""/>
        <dsp:cNvSpPr/>
      </dsp:nvSpPr>
      <dsp:spPr>
        <a:xfrm>
          <a:off x="3248990" y="1473526"/>
          <a:ext cx="2101246" cy="880342"/>
        </a:xfrm>
        <a:prstGeom prst="roundRect">
          <a:avLst>
            <a:gd name="adj" fmla="val 10000"/>
          </a:avLst>
        </a:prstGeom>
        <a:solidFill>
          <a:schemeClr val="accent6">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6BC39-C4FB-43B4-BBAF-7715EF571F02}">
      <dsp:nvSpPr>
        <dsp:cNvPr id="0" name=""/>
        <dsp:cNvSpPr/>
      </dsp:nvSpPr>
      <dsp:spPr>
        <a:xfrm>
          <a:off x="3403031" y="1619865"/>
          <a:ext cx="2101246" cy="880342"/>
        </a:xfrm>
        <a:prstGeom prst="roundRect">
          <a:avLst>
            <a:gd name="adj" fmla="val 10000"/>
          </a:avLst>
        </a:prstGeom>
        <a:solidFill>
          <a:schemeClr val="lt1">
            <a:alpha val="90000"/>
            <a:hueOff val="0"/>
            <a:satOff val="0"/>
            <a:lumOff val="0"/>
            <a:alphaOff val="0"/>
          </a:schemeClr>
        </a:solidFill>
        <a:ln w="12700" cap="flat" cmpd="sng" algn="ctr">
          <a:solidFill>
            <a:srgbClr val="E9E1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kern="1200" dirty="0">
              <a:solidFill>
                <a:prstClr val="black">
                  <a:hueOff val="0"/>
                  <a:satOff val="0"/>
                  <a:lumOff val="0"/>
                  <a:alphaOff val="0"/>
                </a:prstClr>
              </a:solidFill>
              <a:latin typeface="Calibri Light" panose="020F0302020204030204"/>
              <a:ea typeface="+mn-ea"/>
              <a:cs typeface="+mn-cs"/>
            </a:rPr>
            <a:t>Fabio BORTOLIN</a:t>
          </a:r>
        </a:p>
        <a:p>
          <a:pPr marL="0" lvl="0" indent="0" algn="ctr" defTabSz="889000">
            <a:lnSpc>
              <a:spcPct val="90000"/>
            </a:lnSpc>
            <a:spcBef>
              <a:spcPct val="0"/>
            </a:spcBef>
            <a:spcAft>
              <a:spcPct val="35000"/>
            </a:spcAft>
            <a:buNone/>
          </a:pPr>
          <a:r>
            <a:rPr lang="fr-FR" sz="1400" b="0" i="1" kern="1200" dirty="0">
              <a:latin typeface="+mj-lt"/>
              <a:ea typeface="+mn-ea"/>
              <a:cs typeface="+mn-cs"/>
            </a:rPr>
            <a:t>Directeur pédagogique</a:t>
          </a:r>
        </a:p>
      </dsp:txBody>
      <dsp:txXfrm>
        <a:off x="3428815" y="1645649"/>
        <a:ext cx="2049678" cy="828774"/>
      </dsp:txXfrm>
    </dsp:sp>
    <dsp:sp modelId="{631810C8-4AC0-41B5-A2AA-324A48467D43}">
      <dsp:nvSpPr>
        <dsp:cNvPr id="0" name=""/>
        <dsp:cNvSpPr/>
      </dsp:nvSpPr>
      <dsp:spPr>
        <a:xfrm>
          <a:off x="5658318" y="1473526"/>
          <a:ext cx="3644008" cy="1084247"/>
        </a:xfrm>
        <a:prstGeom prst="roundRect">
          <a:avLst>
            <a:gd name="adj" fmla="val 10000"/>
          </a:avLst>
        </a:prstGeom>
        <a:solidFill>
          <a:srgbClr val="698973"/>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5AC54-4530-4A48-9808-99F8F465FC58}">
      <dsp:nvSpPr>
        <dsp:cNvPr id="0" name=""/>
        <dsp:cNvSpPr/>
      </dsp:nvSpPr>
      <dsp:spPr>
        <a:xfrm>
          <a:off x="5812358" y="1619865"/>
          <a:ext cx="3644008" cy="1084247"/>
        </a:xfrm>
        <a:prstGeom prst="roundRect">
          <a:avLst>
            <a:gd name="adj" fmla="val 10000"/>
          </a:avLst>
        </a:prstGeom>
        <a:solidFill>
          <a:schemeClr val="lt1">
            <a:alpha val="90000"/>
            <a:hueOff val="0"/>
            <a:satOff val="0"/>
            <a:lumOff val="0"/>
            <a:alphaOff val="0"/>
          </a:schemeClr>
        </a:solidFill>
        <a:ln w="12700" cap="flat" cmpd="sng" algn="ctr">
          <a:solidFill>
            <a:srgbClr val="E9E1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kern="1200" dirty="0">
              <a:latin typeface="+mj-lt"/>
              <a:ea typeface="+mn-ea"/>
              <a:cs typeface="+mn-cs"/>
            </a:rPr>
            <a:t>Rose-Anna CABL</a:t>
          </a:r>
          <a:r>
            <a:rPr lang="fr-FR" sz="2000" b="0" kern="1200" dirty="0">
              <a:latin typeface="Aptos Narrow" panose="020B0004020202020204" pitchFamily="34" charset="0"/>
              <a:ea typeface="+mn-ea"/>
              <a:cs typeface="+mn-cs"/>
            </a:rPr>
            <a:t>É</a:t>
          </a:r>
          <a:endParaRPr lang="fr-FR" sz="2000" b="0" kern="1200" dirty="0">
            <a:latin typeface="+mj-lt"/>
            <a:ea typeface="+mn-ea"/>
            <a:cs typeface="+mn-cs"/>
          </a:endParaRPr>
        </a:p>
        <a:p>
          <a:pPr marL="0" lvl="0" indent="0" algn="ctr" defTabSz="889000">
            <a:lnSpc>
              <a:spcPct val="90000"/>
            </a:lnSpc>
            <a:spcBef>
              <a:spcPct val="0"/>
            </a:spcBef>
            <a:spcAft>
              <a:spcPct val="35000"/>
            </a:spcAft>
            <a:buNone/>
          </a:pPr>
          <a:r>
            <a:rPr lang="fr-FR" sz="1400" b="0" i="1" kern="1200" dirty="0">
              <a:latin typeface="+mj-lt"/>
              <a:ea typeface="+mn-ea"/>
              <a:cs typeface="+mn-cs"/>
            </a:rPr>
            <a:t>Responsable de l’organisme de formation</a:t>
          </a:r>
        </a:p>
      </dsp:txBody>
      <dsp:txXfrm>
        <a:off x="5844115" y="1651622"/>
        <a:ext cx="3580494" cy="1020733"/>
      </dsp:txXfrm>
    </dsp:sp>
    <dsp:sp modelId="{67DAFA4B-7F0D-4F24-97DF-C74B6910E025}">
      <dsp:nvSpPr>
        <dsp:cNvPr id="0" name=""/>
        <dsp:cNvSpPr/>
      </dsp:nvSpPr>
      <dsp:spPr>
        <a:xfrm>
          <a:off x="6131526" y="2961134"/>
          <a:ext cx="2762917" cy="880342"/>
        </a:xfrm>
        <a:prstGeom prst="roundRect">
          <a:avLst>
            <a:gd name="adj" fmla="val 10000"/>
          </a:avLst>
        </a:prstGeom>
        <a:solidFill>
          <a:srgbClr val="698973"/>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BF6423-B026-4436-B464-1C3DBEADD302}">
      <dsp:nvSpPr>
        <dsp:cNvPr id="0" name=""/>
        <dsp:cNvSpPr/>
      </dsp:nvSpPr>
      <dsp:spPr>
        <a:xfrm>
          <a:off x="6285567" y="3107473"/>
          <a:ext cx="2762917" cy="880342"/>
        </a:xfrm>
        <a:prstGeom prst="roundRect">
          <a:avLst>
            <a:gd name="adj" fmla="val 10000"/>
          </a:avLst>
        </a:prstGeom>
        <a:solidFill>
          <a:schemeClr val="lt1">
            <a:alpha val="90000"/>
            <a:hueOff val="0"/>
            <a:satOff val="0"/>
            <a:lumOff val="0"/>
            <a:alphaOff val="0"/>
          </a:schemeClr>
        </a:solidFill>
        <a:ln w="12700" cap="flat" cmpd="sng" algn="ctr">
          <a:solidFill>
            <a:srgbClr val="E9E1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kern="1200" dirty="0">
              <a:solidFill>
                <a:prstClr val="black">
                  <a:hueOff val="0"/>
                  <a:satOff val="0"/>
                  <a:lumOff val="0"/>
                  <a:alphaOff val="0"/>
                </a:prstClr>
              </a:solidFill>
              <a:latin typeface="Calibri Light" panose="020F0302020204030204"/>
              <a:ea typeface="+mn-ea"/>
              <a:cs typeface="+mn-cs"/>
            </a:rPr>
            <a:t>Equipes de formateurs et intervenants</a:t>
          </a:r>
        </a:p>
      </dsp:txBody>
      <dsp:txXfrm>
        <a:off x="6311351" y="3133257"/>
        <a:ext cx="2711349" cy="828774"/>
      </dsp:txXfrm>
    </dsp:sp>
    <dsp:sp modelId="{A3E8DE21-03DE-4B92-969D-88E8B0FEA17C}">
      <dsp:nvSpPr>
        <dsp:cNvPr id="0" name=""/>
        <dsp:cNvSpPr/>
      </dsp:nvSpPr>
      <dsp:spPr>
        <a:xfrm>
          <a:off x="5030958" y="4244520"/>
          <a:ext cx="2121695" cy="1186666"/>
        </a:xfrm>
        <a:prstGeom prst="roundRect">
          <a:avLst>
            <a:gd name="adj" fmla="val 10000"/>
          </a:avLst>
        </a:prstGeom>
        <a:solidFill>
          <a:srgbClr val="698973"/>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67DAC-4974-40FD-BC7F-A389ABE0E26E}">
      <dsp:nvSpPr>
        <dsp:cNvPr id="0" name=""/>
        <dsp:cNvSpPr/>
      </dsp:nvSpPr>
      <dsp:spPr>
        <a:xfrm>
          <a:off x="5184998" y="4390859"/>
          <a:ext cx="2121695" cy="1186666"/>
        </a:xfrm>
        <a:prstGeom prst="roundRect">
          <a:avLst>
            <a:gd name="adj" fmla="val 10000"/>
          </a:avLst>
        </a:prstGeom>
        <a:solidFill>
          <a:schemeClr val="lt1">
            <a:alpha val="90000"/>
            <a:hueOff val="0"/>
            <a:satOff val="0"/>
            <a:lumOff val="0"/>
            <a:alphaOff val="0"/>
          </a:schemeClr>
        </a:solidFill>
        <a:ln w="12700" cap="flat" cmpd="sng" algn="ctr">
          <a:solidFill>
            <a:srgbClr val="E9E1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kern="1200" dirty="0">
              <a:solidFill>
                <a:prstClr val="black">
                  <a:hueOff val="0"/>
                  <a:satOff val="0"/>
                  <a:lumOff val="0"/>
                  <a:alphaOff val="0"/>
                </a:prstClr>
              </a:solidFill>
              <a:latin typeface="Calibri Light" panose="020F0302020204030204"/>
              <a:ea typeface="+mn-ea"/>
              <a:cs typeface="+mn-cs"/>
            </a:rPr>
            <a:t>Julia HAMADA</a:t>
          </a:r>
        </a:p>
        <a:p>
          <a:pPr marL="0" lvl="0" indent="0" algn="ctr" defTabSz="889000">
            <a:lnSpc>
              <a:spcPct val="90000"/>
            </a:lnSpc>
            <a:spcBef>
              <a:spcPct val="0"/>
            </a:spcBef>
            <a:spcAft>
              <a:spcPct val="35000"/>
            </a:spcAft>
            <a:buNone/>
          </a:pPr>
          <a:r>
            <a:rPr lang="fr-FR" sz="1400" b="0" i="1" kern="1200" dirty="0">
              <a:solidFill>
                <a:prstClr val="black">
                  <a:hueOff val="0"/>
                  <a:satOff val="0"/>
                  <a:lumOff val="0"/>
                  <a:alphaOff val="0"/>
                </a:prstClr>
              </a:solidFill>
              <a:latin typeface="Calibri Light" panose="020F0302020204030204"/>
              <a:ea typeface="+mn-ea"/>
              <a:cs typeface="+mn-cs"/>
            </a:rPr>
            <a:t>Formations Alimentation et Nature</a:t>
          </a:r>
        </a:p>
      </dsp:txBody>
      <dsp:txXfrm>
        <a:off x="5219754" y="4425615"/>
        <a:ext cx="2052183" cy="1117154"/>
      </dsp:txXfrm>
    </dsp:sp>
    <dsp:sp modelId="{6867E3E9-6867-4870-A5BA-2A0084F7457B}">
      <dsp:nvSpPr>
        <dsp:cNvPr id="0" name=""/>
        <dsp:cNvSpPr/>
      </dsp:nvSpPr>
      <dsp:spPr>
        <a:xfrm>
          <a:off x="7453706" y="4249111"/>
          <a:ext cx="2468952" cy="1182898"/>
        </a:xfrm>
        <a:prstGeom prst="roundRect">
          <a:avLst>
            <a:gd name="adj" fmla="val 10000"/>
          </a:avLst>
        </a:prstGeom>
        <a:solidFill>
          <a:srgbClr val="698973"/>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B9EF12-772B-430E-A6F2-073B0C202726}">
      <dsp:nvSpPr>
        <dsp:cNvPr id="0" name=""/>
        <dsp:cNvSpPr/>
      </dsp:nvSpPr>
      <dsp:spPr>
        <a:xfrm>
          <a:off x="7607746" y="4395450"/>
          <a:ext cx="2468952" cy="1182898"/>
        </a:xfrm>
        <a:prstGeom prst="roundRect">
          <a:avLst>
            <a:gd name="adj" fmla="val 10000"/>
          </a:avLst>
        </a:prstGeom>
        <a:solidFill>
          <a:schemeClr val="lt1">
            <a:alpha val="90000"/>
            <a:hueOff val="0"/>
            <a:satOff val="0"/>
            <a:lumOff val="0"/>
            <a:alphaOff val="0"/>
          </a:schemeClr>
        </a:solidFill>
        <a:ln w="12700" cap="flat" cmpd="sng" algn="ctr">
          <a:solidFill>
            <a:srgbClr val="E9E1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kern="1200" dirty="0">
              <a:solidFill>
                <a:prstClr val="black">
                  <a:hueOff val="0"/>
                  <a:satOff val="0"/>
                  <a:lumOff val="0"/>
                  <a:alphaOff val="0"/>
                </a:prstClr>
              </a:solidFill>
              <a:latin typeface="Calibri Light" panose="020F0302020204030204"/>
              <a:ea typeface="+mn-ea"/>
              <a:cs typeface="+mn-cs"/>
            </a:rPr>
            <a:t>Samuel MURINGER</a:t>
          </a:r>
          <a:endParaRPr lang="fr-FR" sz="2000" b="0" i="1" kern="1200" dirty="0">
            <a:solidFill>
              <a:prstClr val="black">
                <a:hueOff val="0"/>
                <a:satOff val="0"/>
                <a:lumOff val="0"/>
                <a:alphaOff val="0"/>
              </a:prstClr>
            </a:solidFill>
            <a:latin typeface="Calibri Light" panose="020F0302020204030204"/>
            <a:ea typeface="+mn-ea"/>
            <a:cs typeface="+mn-cs"/>
          </a:endParaRPr>
        </a:p>
        <a:p>
          <a:pPr marL="0" lvl="0" indent="0" algn="ctr" defTabSz="889000">
            <a:lnSpc>
              <a:spcPct val="90000"/>
            </a:lnSpc>
            <a:spcBef>
              <a:spcPct val="0"/>
            </a:spcBef>
            <a:spcAft>
              <a:spcPct val="35000"/>
            </a:spcAft>
            <a:buNone/>
          </a:pPr>
          <a:r>
            <a:rPr lang="fr-FR" sz="1400" b="0" i="1" kern="1200" dirty="0">
              <a:solidFill>
                <a:prstClr val="black">
                  <a:hueOff val="0"/>
                  <a:satOff val="0"/>
                  <a:lumOff val="0"/>
                  <a:alphaOff val="0"/>
                </a:prstClr>
              </a:solidFill>
              <a:latin typeface="Calibri Light" panose="020F0302020204030204"/>
              <a:ea typeface="+mn-ea"/>
              <a:cs typeface="+mn-cs"/>
            </a:rPr>
            <a:t>Ecole Être</a:t>
          </a:r>
        </a:p>
      </dsp:txBody>
      <dsp:txXfrm>
        <a:off x="7642392" y="4430096"/>
        <a:ext cx="2399660" cy="1113606"/>
      </dsp:txXfrm>
    </dsp:sp>
    <dsp:sp modelId="{BD2C9AE1-C796-4D2B-91DE-05740C67FDCB}">
      <dsp:nvSpPr>
        <dsp:cNvPr id="0" name=""/>
        <dsp:cNvSpPr/>
      </dsp:nvSpPr>
      <dsp:spPr>
        <a:xfrm>
          <a:off x="9610408" y="1473526"/>
          <a:ext cx="3019741" cy="1111485"/>
        </a:xfrm>
        <a:prstGeom prst="roundRect">
          <a:avLst>
            <a:gd name="adj" fmla="val 10000"/>
          </a:avLst>
        </a:prstGeom>
        <a:solidFill>
          <a:srgbClr val="698973"/>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963E5-AEE0-4061-94DA-4F4DAC9B8695}">
      <dsp:nvSpPr>
        <dsp:cNvPr id="0" name=""/>
        <dsp:cNvSpPr/>
      </dsp:nvSpPr>
      <dsp:spPr>
        <a:xfrm>
          <a:off x="9764449" y="1619865"/>
          <a:ext cx="3019741" cy="1111485"/>
        </a:xfrm>
        <a:prstGeom prst="roundRect">
          <a:avLst>
            <a:gd name="adj" fmla="val 10000"/>
          </a:avLst>
        </a:prstGeom>
        <a:solidFill>
          <a:schemeClr val="lt1">
            <a:alpha val="90000"/>
            <a:hueOff val="0"/>
            <a:satOff val="0"/>
            <a:lumOff val="0"/>
            <a:alphaOff val="0"/>
          </a:schemeClr>
        </a:solidFill>
        <a:ln w="12700" cap="flat" cmpd="sng" algn="ctr">
          <a:solidFill>
            <a:srgbClr val="E9E1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kern="1200" dirty="0">
              <a:solidFill>
                <a:prstClr val="black">
                  <a:hueOff val="0"/>
                  <a:satOff val="0"/>
                  <a:lumOff val="0"/>
                  <a:alphaOff val="0"/>
                </a:prstClr>
              </a:solidFill>
              <a:latin typeface="Calibri Light" panose="020F0302020204030204"/>
              <a:ea typeface="+mn-ea"/>
              <a:cs typeface="+mn-cs"/>
            </a:rPr>
            <a:t>Services supports</a:t>
          </a:r>
        </a:p>
        <a:p>
          <a:pPr marL="0" lvl="0" indent="0" algn="ctr" defTabSz="711200">
            <a:lnSpc>
              <a:spcPct val="90000"/>
            </a:lnSpc>
            <a:spcBef>
              <a:spcPct val="0"/>
            </a:spcBef>
            <a:spcAft>
              <a:spcPct val="35000"/>
            </a:spcAft>
            <a:buNone/>
          </a:pPr>
          <a:r>
            <a:rPr lang="fr-FR" sz="1600" b="0" kern="1200" dirty="0">
              <a:solidFill>
                <a:prstClr val="black">
                  <a:hueOff val="0"/>
                  <a:satOff val="0"/>
                  <a:lumOff val="0"/>
                  <a:alphaOff val="0"/>
                </a:prstClr>
              </a:solidFill>
              <a:latin typeface="Calibri Light" panose="020F0302020204030204"/>
              <a:ea typeface="+mn-ea"/>
              <a:cs typeface="+mn-cs"/>
            </a:rPr>
            <a:t>Comptabilité / Administratif/ RH</a:t>
          </a:r>
        </a:p>
      </dsp:txBody>
      <dsp:txXfrm>
        <a:off x="9797003" y="1652419"/>
        <a:ext cx="2954633" cy="1046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32F8E-7C79-43C4-9945-10E1FBF3ACCC}">
      <dsp:nvSpPr>
        <dsp:cNvPr id="0" name=""/>
        <dsp:cNvSpPr/>
      </dsp:nvSpPr>
      <dsp:spPr>
        <a:xfrm>
          <a:off x="1473" y="1793"/>
          <a:ext cx="4096088" cy="1974737"/>
        </a:xfrm>
        <a:prstGeom prst="roundRect">
          <a:avLst>
            <a:gd name="adj" fmla="val 10000"/>
          </a:avLst>
        </a:prstGeom>
        <a:solidFill>
          <a:srgbClr val="698A73"/>
        </a:solidFill>
        <a:ln w="12700" cap="flat" cmpd="sng" algn="ctr">
          <a:solidFill>
            <a:srgbClr val="698A7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solidFill>
                <a:srgbClr val="E9E1D2"/>
              </a:solidFill>
            </a:rPr>
            <a:t>Objectifs</a:t>
          </a:r>
          <a:endParaRPr lang="fr-FR" sz="1400" kern="1200" dirty="0">
            <a:solidFill>
              <a:srgbClr val="E9E1D2"/>
            </a:solidFill>
          </a:endParaRPr>
        </a:p>
      </dsp:txBody>
      <dsp:txXfrm>
        <a:off x="59311" y="59631"/>
        <a:ext cx="3980412" cy="1859061"/>
      </dsp:txXfrm>
    </dsp:sp>
    <dsp:sp modelId="{39D6FB97-C148-4FD0-8A11-28C0AAD7037A}">
      <dsp:nvSpPr>
        <dsp:cNvPr id="0" name=""/>
        <dsp:cNvSpPr/>
      </dsp:nvSpPr>
      <dsp:spPr>
        <a:xfrm>
          <a:off x="1473" y="2088054"/>
          <a:ext cx="1292957" cy="1974737"/>
        </a:xfrm>
        <a:prstGeom prst="roundRect">
          <a:avLst>
            <a:gd name="adj" fmla="val 10000"/>
          </a:avLst>
        </a:prstGeom>
        <a:solidFill>
          <a:srgbClr val="E9E1D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spc="-35" dirty="0">
              <a:solidFill>
                <a:srgbClr val="698973"/>
              </a:solidFill>
              <a:latin typeface="+mn-lt"/>
              <a:ea typeface="Open Sans" pitchFamily="34" charset="-122"/>
              <a:cs typeface="Open Sans" pitchFamily="34" charset="-120"/>
            </a:rPr>
            <a:t>• Comprendre l’importance de la pédagogie par la nature pour le développement psychoaffectif et psychomoteur de l’enfant</a:t>
          </a:r>
          <a:endParaRPr lang="fr-FR" sz="1200" kern="1200" dirty="0">
            <a:solidFill>
              <a:srgbClr val="698973"/>
            </a:solidFill>
            <a:latin typeface="+mn-lt"/>
          </a:endParaRPr>
        </a:p>
      </dsp:txBody>
      <dsp:txXfrm>
        <a:off x="39342" y="2125923"/>
        <a:ext cx="1217219" cy="1898999"/>
      </dsp:txXfrm>
    </dsp:sp>
    <dsp:sp modelId="{B1324922-BBB2-4F6B-B4E0-06658640D4E5}">
      <dsp:nvSpPr>
        <dsp:cNvPr id="0" name=""/>
        <dsp:cNvSpPr/>
      </dsp:nvSpPr>
      <dsp:spPr>
        <a:xfrm>
          <a:off x="1403038" y="2088054"/>
          <a:ext cx="1292957" cy="1974737"/>
        </a:xfrm>
        <a:prstGeom prst="roundRect">
          <a:avLst>
            <a:gd name="adj" fmla="val 10000"/>
          </a:avLst>
        </a:prstGeom>
        <a:solidFill>
          <a:srgbClr val="E9E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spc="-35" dirty="0">
              <a:solidFill>
                <a:srgbClr val="698973"/>
              </a:solidFill>
              <a:latin typeface="Calibri" panose="020F0502020204030204"/>
              <a:ea typeface="Open Sans" pitchFamily="34" charset="-122"/>
              <a:cs typeface="Open Sans" pitchFamily="34" charset="-120"/>
            </a:rPr>
            <a:t>• Identifier des conditions favorables : postures professionnelles, aménagement de l’espace, relation avec les parents,…</a:t>
          </a:r>
        </a:p>
      </dsp:txBody>
      <dsp:txXfrm>
        <a:off x="1440907" y="2125923"/>
        <a:ext cx="1217219" cy="1898999"/>
      </dsp:txXfrm>
    </dsp:sp>
    <dsp:sp modelId="{61ABBD18-045B-4E82-90CD-782F5468C992}">
      <dsp:nvSpPr>
        <dsp:cNvPr id="0" name=""/>
        <dsp:cNvSpPr/>
      </dsp:nvSpPr>
      <dsp:spPr>
        <a:xfrm>
          <a:off x="2804604" y="2088054"/>
          <a:ext cx="1292957" cy="1974737"/>
        </a:xfrm>
        <a:prstGeom prst="roundRect">
          <a:avLst>
            <a:gd name="adj" fmla="val 10000"/>
          </a:avLst>
        </a:prstGeom>
        <a:solidFill>
          <a:srgbClr val="E9E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spc="-35" dirty="0">
              <a:solidFill>
                <a:srgbClr val="698973"/>
              </a:solidFill>
              <a:latin typeface="Calibri" panose="020F0502020204030204"/>
              <a:ea typeface="Open Sans" pitchFamily="34" charset="-122"/>
              <a:cs typeface="Open Sans" pitchFamily="34" charset="-120"/>
            </a:rPr>
            <a:t>• Découvrir une palette d’activités et des ressources en lien avec la nature et l’alimentation</a:t>
          </a:r>
        </a:p>
      </dsp:txBody>
      <dsp:txXfrm>
        <a:off x="2842473" y="2125923"/>
        <a:ext cx="1217219" cy="1898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7E6D0-2E7A-4C89-B7DB-501FCDFB2E9B}">
      <dsp:nvSpPr>
        <dsp:cNvPr id="0" name=""/>
        <dsp:cNvSpPr/>
      </dsp:nvSpPr>
      <dsp:spPr>
        <a:xfrm>
          <a:off x="5143" y="0"/>
          <a:ext cx="6416677" cy="1559943"/>
        </a:xfrm>
        <a:prstGeom prst="roundRect">
          <a:avLst>
            <a:gd name="adj" fmla="val 10000"/>
          </a:avLst>
        </a:prstGeom>
        <a:solidFill>
          <a:srgbClr val="698A73"/>
        </a:solidFill>
        <a:ln w="12700" cap="flat" cmpd="sng" algn="ctr">
          <a:solidFill>
            <a:srgbClr val="698A7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a:solidFill>
                <a:srgbClr val="E9E1D2"/>
              </a:solidFill>
            </a:rPr>
            <a:t>Programme</a:t>
          </a:r>
          <a:endParaRPr lang="fr-FR" sz="1400" kern="1200" dirty="0">
            <a:solidFill>
              <a:srgbClr val="E9E1D2"/>
            </a:solidFill>
          </a:endParaRPr>
        </a:p>
      </dsp:txBody>
      <dsp:txXfrm>
        <a:off x="50832" y="45689"/>
        <a:ext cx="6325299" cy="1468565"/>
      </dsp:txXfrm>
    </dsp:sp>
    <dsp:sp modelId="{188AC4B6-7484-4B48-815C-3B73C7E27A59}">
      <dsp:nvSpPr>
        <dsp:cNvPr id="0" name=""/>
        <dsp:cNvSpPr/>
      </dsp:nvSpPr>
      <dsp:spPr>
        <a:xfrm>
          <a:off x="8834" y="1699089"/>
          <a:ext cx="3019514" cy="618236"/>
        </a:xfrm>
        <a:prstGeom prst="roundRect">
          <a:avLst>
            <a:gd name="adj" fmla="val 10000"/>
          </a:avLst>
        </a:prstGeom>
        <a:solidFill>
          <a:schemeClr val="accent6">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Matinée</a:t>
          </a:r>
          <a:endParaRPr lang="fr-FR" sz="500" kern="1200" dirty="0"/>
        </a:p>
      </dsp:txBody>
      <dsp:txXfrm>
        <a:off x="26942" y="1717197"/>
        <a:ext cx="2983298" cy="582020"/>
      </dsp:txXfrm>
    </dsp:sp>
    <dsp:sp modelId="{4568DFA2-7D27-4C39-9545-9F50629C70B0}">
      <dsp:nvSpPr>
        <dsp:cNvPr id="0" name=""/>
        <dsp:cNvSpPr/>
      </dsp:nvSpPr>
      <dsp:spPr>
        <a:xfrm>
          <a:off x="524" y="2470335"/>
          <a:ext cx="1478704" cy="1559943"/>
        </a:xfrm>
        <a:prstGeom prst="roundRect">
          <a:avLst>
            <a:gd name="adj" fmla="val 10000"/>
          </a:avLst>
        </a:prstGeom>
        <a:solidFill>
          <a:srgbClr val="E9E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fr-FR" sz="1200" kern="1200" spc="-35" dirty="0">
              <a:solidFill>
                <a:srgbClr val="698973"/>
              </a:solidFill>
              <a:latin typeface="Calibri" panose="020F0502020204030204"/>
              <a:ea typeface="Open Sans" pitchFamily="34" charset="-122"/>
              <a:cs typeface="Open Sans" pitchFamily="34" charset="-120"/>
            </a:rPr>
            <a:t>Ateliers sensoriels autour de la nature et de l’alimentation : transpositions, possibilités et freins</a:t>
          </a:r>
        </a:p>
      </dsp:txBody>
      <dsp:txXfrm>
        <a:off x="43834" y="2513645"/>
        <a:ext cx="1392084" cy="1473323"/>
      </dsp:txXfrm>
    </dsp:sp>
    <dsp:sp modelId="{01CE872C-0DD3-4082-A7E5-DFF0F938F2C0}">
      <dsp:nvSpPr>
        <dsp:cNvPr id="0" name=""/>
        <dsp:cNvSpPr/>
      </dsp:nvSpPr>
      <dsp:spPr>
        <a:xfrm>
          <a:off x="1549645" y="2455344"/>
          <a:ext cx="1478704" cy="1559943"/>
        </a:xfrm>
        <a:prstGeom prst="roundRect">
          <a:avLst>
            <a:gd name="adj" fmla="val 10000"/>
          </a:avLst>
        </a:prstGeom>
        <a:solidFill>
          <a:srgbClr val="E9E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fr-FR" sz="1200" kern="1200" spc="-35" dirty="0">
              <a:solidFill>
                <a:srgbClr val="698973"/>
              </a:solidFill>
              <a:latin typeface="Calibri" panose="020F0502020204030204"/>
              <a:ea typeface="Open Sans" pitchFamily="34" charset="-122"/>
              <a:cs typeface="Open Sans" pitchFamily="34" charset="-120"/>
            </a:rPr>
            <a:t>Syndrome du manque de nature, bénéfices pour l’enfant des activités extérieures et liens avec le développement du jeune enfant</a:t>
          </a:r>
        </a:p>
      </dsp:txBody>
      <dsp:txXfrm>
        <a:off x="1592955" y="2498654"/>
        <a:ext cx="1392084" cy="1473323"/>
      </dsp:txXfrm>
    </dsp:sp>
    <dsp:sp modelId="{043CACBC-A2FE-4BD5-986C-CFBD171B4D22}">
      <dsp:nvSpPr>
        <dsp:cNvPr id="0" name=""/>
        <dsp:cNvSpPr/>
      </dsp:nvSpPr>
      <dsp:spPr>
        <a:xfrm>
          <a:off x="3152560" y="1699089"/>
          <a:ext cx="3260425" cy="666407"/>
        </a:xfrm>
        <a:prstGeom prst="roundRect">
          <a:avLst>
            <a:gd name="adj" fmla="val 10000"/>
          </a:avLst>
        </a:prstGeom>
        <a:solidFill>
          <a:schemeClr val="accent6">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Après-midi</a:t>
          </a:r>
          <a:endParaRPr lang="fr-FR" sz="500" kern="1200" dirty="0"/>
        </a:p>
      </dsp:txBody>
      <dsp:txXfrm>
        <a:off x="3172078" y="1718607"/>
        <a:ext cx="3221389" cy="627371"/>
      </dsp:txXfrm>
    </dsp:sp>
    <dsp:sp modelId="{5AC7D882-6F03-48C3-BFC8-B6B0C6C024A4}">
      <dsp:nvSpPr>
        <dsp:cNvPr id="0" name=""/>
        <dsp:cNvSpPr/>
      </dsp:nvSpPr>
      <dsp:spPr>
        <a:xfrm>
          <a:off x="3130794" y="2504642"/>
          <a:ext cx="2030631" cy="1559943"/>
        </a:xfrm>
        <a:prstGeom prst="roundRect">
          <a:avLst>
            <a:gd name="adj" fmla="val 10000"/>
          </a:avLst>
        </a:prstGeom>
        <a:solidFill>
          <a:srgbClr val="E9E1D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spc="-35" dirty="0">
              <a:solidFill>
                <a:srgbClr val="698973"/>
              </a:solidFill>
              <a:latin typeface="Calibri" panose="020F0502020204030204"/>
              <a:ea typeface="Open Sans" pitchFamily="34" charset="-122"/>
              <a:cs typeface="Open Sans" pitchFamily="34" charset="-120"/>
            </a:rPr>
            <a:t>Découverte d’une palette d’activités (ateliers tournants) et ressources autour de la nature et de l’alimentation à utiliser avec de jeunes enfants : comptines, littérature jeunesse, petites activités</a:t>
          </a:r>
        </a:p>
      </dsp:txBody>
      <dsp:txXfrm>
        <a:off x="3176483" y="2550331"/>
        <a:ext cx="1939253" cy="1468565"/>
      </dsp:txXfrm>
    </dsp:sp>
    <dsp:sp modelId="{4E7A34BE-6FFA-43B6-A623-A4FE88F2DEEF}">
      <dsp:nvSpPr>
        <dsp:cNvPr id="0" name=""/>
        <dsp:cNvSpPr/>
      </dsp:nvSpPr>
      <dsp:spPr>
        <a:xfrm>
          <a:off x="5245297" y="2503515"/>
          <a:ext cx="1167688" cy="1559943"/>
        </a:xfrm>
        <a:prstGeom prst="roundRect">
          <a:avLst>
            <a:gd name="adj" fmla="val 10000"/>
          </a:avLst>
        </a:prstGeom>
        <a:solidFill>
          <a:srgbClr val="E9E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spc="-35" dirty="0">
              <a:solidFill>
                <a:srgbClr val="698973"/>
              </a:solidFill>
              <a:latin typeface="Calibri" panose="020F0502020204030204"/>
              <a:ea typeface="Open Sans" pitchFamily="34" charset="-122"/>
              <a:cs typeface="Open Sans" pitchFamily="34" charset="-120"/>
            </a:rPr>
            <a:t>Postures professionnelles, harmonisation des pratiques et travail avec les familles</a:t>
          </a:r>
        </a:p>
      </dsp:txBody>
      <dsp:txXfrm>
        <a:off x="5279497" y="2537715"/>
        <a:ext cx="1099288" cy="1491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32F8E-7C79-43C4-9945-10E1FBF3ACCC}">
      <dsp:nvSpPr>
        <dsp:cNvPr id="0" name=""/>
        <dsp:cNvSpPr/>
      </dsp:nvSpPr>
      <dsp:spPr>
        <a:xfrm>
          <a:off x="0" y="60742"/>
          <a:ext cx="4096088" cy="485599"/>
        </a:xfrm>
        <a:prstGeom prst="roundRect">
          <a:avLst>
            <a:gd name="adj" fmla="val 10000"/>
          </a:avLst>
        </a:prstGeom>
        <a:solidFill>
          <a:srgbClr val="698A73"/>
        </a:solidFill>
        <a:ln w="12700" cap="flat" cmpd="sng" algn="ctr">
          <a:solidFill>
            <a:srgbClr val="698A7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solidFill>
                <a:srgbClr val="E9E1D2"/>
              </a:solidFill>
            </a:rPr>
            <a:t>Objectifs</a:t>
          </a:r>
          <a:endParaRPr lang="fr-FR" sz="1400" kern="1200" dirty="0">
            <a:solidFill>
              <a:srgbClr val="E9E1D2"/>
            </a:solidFill>
          </a:endParaRPr>
        </a:p>
      </dsp:txBody>
      <dsp:txXfrm>
        <a:off x="14223" y="74965"/>
        <a:ext cx="4067642" cy="457153"/>
      </dsp:txXfrm>
    </dsp:sp>
    <dsp:sp modelId="{39D6FB97-C148-4FD0-8A11-28C0AAD7037A}">
      <dsp:nvSpPr>
        <dsp:cNvPr id="0" name=""/>
        <dsp:cNvSpPr/>
      </dsp:nvSpPr>
      <dsp:spPr>
        <a:xfrm>
          <a:off x="1473" y="689755"/>
          <a:ext cx="1292957" cy="5160461"/>
        </a:xfrm>
        <a:prstGeom prst="roundRect">
          <a:avLst>
            <a:gd name="adj" fmla="val 10000"/>
          </a:avLst>
        </a:prstGeom>
        <a:solidFill>
          <a:srgbClr val="E9E1D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Travailler et perfectionner les savoirs-être de base inhérents à une orientation socio-professionnelle :</a:t>
          </a:r>
        </a:p>
        <a:p>
          <a:pPr marL="0" lvl="0" indent="0" algn="l" defTabSz="533400">
            <a:lnSpc>
              <a:spcPct val="90000"/>
            </a:lnSpc>
            <a:spcBef>
              <a:spcPct val="0"/>
            </a:spcBef>
            <a:spcAft>
              <a:spcPct val="35000"/>
            </a:spcAft>
            <a:buFont typeface="Arial" panose="020B0604020202020204" pitchFamily="34" charset="0"/>
            <a:buNone/>
          </a:pPr>
          <a:r>
            <a:rPr lang="fr-FR" sz="1200" kern="1200" dirty="0">
              <a:solidFill>
                <a:schemeClr val="tx1"/>
              </a:solidFill>
            </a:rPr>
            <a:t>- </a:t>
          </a:r>
          <a:r>
            <a:rPr lang="fr-FR" sz="1200" kern="1200" dirty="0" err="1">
              <a:solidFill>
                <a:schemeClr val="tx1"/>
              </a:solidFill>
            </a:rPr>
            <a:t>Co-construire</a:t>
          </a:r>
          <a:r>
            <a:rPr lang="fr-FR" sz="1200" kern="1200" dirty="0">
              <a:solidFill>
                <a:schemeClr val="tx1"/>
              </a:solidFill>
            </a:rPr>
            <a:t> et respecter une charte collective</a:t>
          </a:r>
        </a:p>
        <a:p>
          <a:pPr marL="0" lvl="0" indent="0" algn="l" defTabSz="533400">
            <a:lnSpc>
              <a:spcPct val="90000"/>
            </a:lnSpc>
            <a:spcBef>
              <a:spcPct val="0"/>
            </a:spcBef>
            <a:spcAft>
              <a:spcPct val="35000"/>
            </a:spcAft>
            <a:buFont typeface="+mj-lt"/>
            <a:buNone/>
          </a:pPr>
          <a:r>
            <a:rPr lang="fr-FR" sz="1200" kern="1200" dirty="0">
              <a:solidFill>
                <a:schemeClr val="tx1"/>
              </a:solidFill>
            </a:rPr>
            <a:t>- S’impliquer lors des moments conviviaux (préparation de repas, rangement d’ateliers)</a:t>
          </a:r>
        </a:p>
        <a:p>
          <a:pPr marL="0" lvl="0" indent="0" algn="l" defTabSz="533400">
            <a:lnSpc>
              <a:spcPct val="90000"/>
            </a:lnSpc>
            <a:spcBef>
              <a:spcPct val="0"/>
            </a:spcBef>
            <a:spcAft>
              <a:spcPct val="35000"/>
            </a:spcAft>
            <a:buFont typeface="+mj-lt"/>
            <a:buNone/>
          </a:pPr>
          <a:r>
            <a:rPr lang="fr-FR" sz="1200" kern="1200" dirty="0">
              <a:solidFill>
                <a:schemeClr val="tx1"/>
              </a:solidFill>
            </a:rPr>
            <a:t>- S’exprimer avec respect lors des ateliers collectifs</a:t>
          </a:r>
        </a:p>
        <a:p>
          <a:pPr marL="0" lvl="0" indent="0" algn="l" defTabSz="533400">
            <a:lnSpc>
              <a:spcPct val="90000"/>
            </a:lnSpc>
            <a:spcBef>
              <a:spcPct val="0"/>
            </a:spcBef>
            <a:spcAft>
              <a:spcPct val="35000"/>
            </a:spcAft>
            <a:buFont typeface="+mj-lt"/>
            <a:buNone/>
          </a:pPr>
          <a:r>
            <a:rPr lang="fr-FR" sz="1200" kern="1200" dirty="0">
              <a:solidFill>
                <a:schemeClr val="tx1"/>
              </a:solidFill>
            </a:rPr>
            <a:t>- Être à l’heure lors des rendez-vous fixés et se rendre au Moulin Nature de façon autonome</a:t>
          </a:r>
          <a:endParaRPr lang="fr-FR" sz="1200" kern="1200" dirty="0">
            <a:solidFill>
              <a:schemeClr val="tx1"/>
            </a:solidFill>
            <a:latin typeface="+mn-lt"/>
          </a:endParaRPr>
        </a:p>
      </dsp:txBody>
      <dsp:txXfrm>
        <a:off x="39342" y="727624"/>
        <a:ext cx="1217219" cy="5084723"/>
      </dsp:txXfrm>
    </dsp:sp>
    <dsp:sp modelId="{B1324922-BBB2-4F6B-B4E0-06658640D4E5}">
      <dsp:nvSpPr>
        <dsp:cNvPr id="0" name=""/>
        <dsp:cNvSpPr/>
      </dsp:nvSpPr>
      <dsp:spPr>
        <a:xfrm>
          <a:off x="1403038" y="689755"/>
          <a:ext cx="1292957" cy="5160461"/>
        </a:xfrm>
        <a:prstGeom prst="roundRect">
          <a:avLst>
            <a:gd name="adj" fmla="val 10000"/>
          </a:avLst>
        </a:prstGeom>
        <a:solidFill>
          <a:srgbClr val="E9E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Découvrir les domaines professionnels en lien avec la transition écologique :</a:t>
          </a:r>
        </a:p>
        <a:p>
          <a:pPr marL="0" lvl="0" indent="0" algn="l" defTabSz="533400">
            <a:lnSpc>
              <a:spcPct val="90000"/>
            </a:lnSpc>
            <a:spcBef>
              <a:spcPct val="0"/>
            </a:spcBef>
            <a:spcAft>
              <a:spcPct val="35000"/>
            </a:spcAft>
            <a:buFont typeface="+mj-lt"/>
            <a:buNone/>
          </a:pPr>
          <a:r>
            <a:rPr lang="fr-FR" sz="1200" kern="1200" dirty="0">
              <a:solidFill>
                <a:schemeClr val="tx1"/>
              </a:solidFill>
            </a:rPr>
            <a:t>- Acquérir des connaissances de base concernant la transition écologique</a:t>
          </a:r>
        </a:p>
        <a:p>
          <a:pPr marL="0" lvl="0" indent="0" algn="l" defTabSz="533400">
            <a:lnSpc>
              <a:spcPct val="90000"/>
            </a:lnSpc>
            <a:spcBef>
              <a:spcPct val="0"/>
            </a:spcBef>
            <a:spcAft>
              <a:spcPct val="35000"/>
            </a:spcAft>
            <a:buFont typeface="+mj-lt"/>
            <a:buNone/>
          </a:pPr>
          <a:r>
            <a:rPr lang="fr-FR" sz="1200" kern="1200" dirty="0">
              <a:solidFill>
                <a:schemeClr val="tx1"/>
              </a:solidFill>
            </a:rPr>
            <a:t>- Pratiquer des activités en lien avec les métiers concernés</a:t>
          </a:r>
        </a:p>
        <a:p>
          <a:pPr marL="0" lvl="0" indent="0" algn="l" defTabSz="533400">
            <a:lnSpc>
              <a:spcPct val="90000"/>
            </a:lnSpc>
            <a:spcBef>
              <a:spcPct val="0"/>
            </a:spcBef>
            <a:spcAft>
              <a:spcPct val="35000"/>
            </a:spcAft>
            <a:buFont typeface="+mj-lt"/>
            <a:buNone/>
          </a:pPr>
          <a:r>
            <a:rPr lang="fr-FR" sz="1200" kern="1200" dirty="0">
              <a:solidFill>
                <a:schemeClr val="tx1"/>
              </a:solidFill>
            </a:rPr>
            <a:t>- Respecter les règles d’hygiène et de sécurité lors des activités proposées</a:t>
          </a:r>
        </a:p>
        <a:p>
          <a:pPr marL="0" lvl="0" indent="0" algn="l" defTabSz="533400">
            <a:lnSpc>
              <a:spcPct val="90000"/>
            </a:lnSpc>
            <a:spcBef>
              <a:spcPct val="0"/>
            </a:spcBef>
            <a:spcAft>
              <a:spcPct val="35000"/>
            </a:spcAft>
            <a:buFont typeface="+mj-lt"/>
            <a:buNone/>
          </a:pPr>
          <a:r>
            <a:rPr lang="fr-FR" sz="1200" kern="1200" dirty="0">
              <a:solidFill>
                <a:schemeClr val="tx1"/>
              </a:solidFill>
            </a:rPr>
            <a:t>- Participer activement aux rencontres avec les professionnels</a:t>
          </a:r>
          <a:endParaRPr lang="fr-FR" sz="1200" kern="1200" spc="-35" dirty="0">
            <a:solidFill>
              <a:schemeClr val="tx1"/>
            </a:solidFill>
            <a:latin typeface="Calibri" panose="020F0502020204030204"/>
            <a:ea typeface="Open Sans" pitchFamily="34" charset="-122"/>
            <a:cs typeface="Open Sans" pitchFamily="34" charset="-120"/>
          </a:endParaRPr>
        </a:p>
      </dsp:txBody>
      <dsp:txXfrm>
        <a:off x="1440907" y="727624"/>
        <a:ext cx="1217219" cy="5084723"/>
      </dsp:txXfrm>
    </dsp:sp>
    <dsp:sp modelId="{61ABBD18-045B-4E82-90CD-782F5468C992}">
      <dsp:nvSpPr>
        <dsp:cNvPr id="0" name=""/>
        <dsp:cNvSpPr/>
      </dsp:nvSpPr>
      <dsp:spPr>
        <a:xfrm>
          <a:off x="2804604" y="689755"/>
          <a:ext cx="1292957" cy="5160461"/>
        </a:xfrm>
        <a:prstGeom prst="roundRect">
          <a:avLst>
            <a:gd name="adj" fmla="val 10000"/>
          </a:avLst>
        </a:prstGeom>
        <a:solidFill>
          <a:srgbClr val="E9E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Des objectifs individuels sont fixés en commun accord entre le/la stagiaire et son/sa </a:t>
          </a:r>
          <a:r>
            <a:rPr lang="fr-FR" sz="1200" kern="1200" dirty="0" err="1">
              <a:solidFill>
                <a:schemeClr val="tx1"/>
              </a:solidFill>
            </a:rPr>
            <a:t>référent.e</a:t>
          </a:r>
          <a:r>
            <a:rPr lang="fr-FR" sz="1200" kern="1200" dirty="0">
              <a:solidFill>
                <a:schemeClr val="tx1"/>
              </a:solidFill>
            </a:rPr>
            <a:t> </a:t>
          </a:r>
          <a:endParaRPr lang="fr-FR" sz="1200" kern="1200" spc="-35" dirty="0">
            <a:solidFill>
              <a:schemeClr val="tx1"/>
            </a:solidFill>
            <a:latin typeface="Calibri" panose="020F0502020204030204"/>
            <a:ea typeface="Open Sans" pitchFamily="34" charset="-122"/>
            <a:cs typeface="Open Sans" pitchFamily="34" charset="-120"/>
          </a:endParaRPr>
        </a:p>
      </dsp:txBody>
      <dsp:txXfrm>
        <a:off x="2842473" y="727624"/>
        <a:ext cx="1217219" cy="50847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7E6D0-2E7A-4C89-B7DB-501FCDFB2E9B}">
      <dsp:nvSpPr>
        <dsp:cNvPr id="0" name=""/>
        <dsp:cNvSpPr/>
      </dsp:nvSpPr>
      <dsp:spPr>
        <a:xfrm>
          <a:off x="1675" y="0"/>
          <a:ext cx="6420145" cy="748042"/>
        </a:xfrm>
        <a:prstGeom prst="roundRect">
          <a:avLst>
            <a:gd name="adj" fmla="val 10000"/>
          </a:avLst>
        </a:prstGeom>
        <a:solidFill>
          <a:srgbClr val="698A73"/>
        </a:solidFill>
        <a:ln w="12700" cap="flat" cmpd="sng" algn="ctr">
          <a:solidFill>
            <a:srgbClr val="698A7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a:solidFill>
                <a:srgbClr val="E9E1D2"/>
              </a:solidFill>
            </a:rPr>
            <a:t>Programme</a:t>
          </a:r>
          <a:endParaRPr lang="fr-FR" sz="1400" kern="1200" dirty="0">
            <a:solidFill>
              <a:srgbClr val="E9E1D2"/>
            </a:solidFill>
          </a:endParaRPr>
        </a:p>
      </dsp:txBody>
      <dsp:txXfrm>
        <a:off x="23584" y="21909"/>
        <a:ext cx="6376327" cy="704224"/>
      </dsp:txXfrm>
    </dsp:sp>
    <dsp:sp modelId="{188AC4B6-7484-4B48-815C-3B73C7E27A59}">
      <dsp:nvSpPr>
        <dsp:cNvPr id="0" name=""/>
        <dsp:cNvSpPr/>
      </dsp:nvSpPr>
      <dsp:spPr>
        <a:xfrm>
          <a:off x="97" y="998774"/>
          <a:ext cx="2511469" cy="999528"/>
        </a:xfrm>
        <a:prstGeom prst="roundRect">
          <a:avLst>
            <a:gd name="adj" fmla="val 10000"/>
          </a:avLst>
        </a:prstGeom>
        <a:solidFill>
          <a:schemeClr val="accent6">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Temps pédagogiques collectifs </a:t>
          </a:r>
          <a:endParaRPr lang="fr-FR" sz="500" kern="1200" dirty="0"/>
        </a:p>
      </dsp:txBody>
      <dsp:txXfrm>
        <a:off x="29372" y="1028049"/>
        <a:ext cx="2452919" cy="940978"/>
      </dsp:txXfrm>
    </dsp:sp>
    <dsp:sp modelId="{A7E979AC-9E8B-418F-9B4E-665F85B3C662}">
      <dsp:nvSpPr>
        <dsp:cNvPr id="0" name=""/>
        <dsp:cNvSpPr/>
      </dsp:nvSpPr>
      <dsp:spPr>
        <a:xfrm>
          <a:off x="12002" y="2180130"/>
          <a:ext cx="1225109" cy="3502860"/>
        </a:xfrm>
        <a:prstGeom prst="roundRect">
          <a:avLst>
            <a:gd name="adj" fmla="val 10000"/>
          </a:avLst>
        </a:prstGeom>
        <a:solidFill>
          <a:srgbClr val="E9E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fr-FR" sz="1300" kern="1200">
              <a:solidFill>
                <a:schemeClr val="tx1"/>
              </a:solidFill>
            </a:rPr>
            <a:t>Temps d’expression collectifs et individuels par rapport aux découvertes et aux pistes d’orientation professionnelle de chaque stagiaire</a:t>
          </a:r>
        </a:p>
      </dsp:txBody>
      <dsp:txXfrm>
        <a:off x="47884" y="2216012"/>
        <a:ext cx="1153345" cy="3431096"/>
      </dsp:txXfrm>
    </dsp:sp>
    <dsp:sp modelId="{49152D5C-ACD0-4B38-B1CF-6DF46C43F0A2}">
      <dsp:nvSpPr>
        <dsp:cNvPr id="0" name=""/>
        <dsp:cNvSpPr/>
      </dsp:nvSpPr>
      <dsp:spPr>
        <a:xfrm>
          <a:off x="1288566" y="2180130"/>
          <a:ext cx="1225109" cy="3490718"/>
        </a:xfrm>
        <a:prstGeom prst="roundRect">
          <a:avLst>
            <a:gd name="adj" fmla="val 10000"/>
          </a:avLst>
        </a:prstGeom>
        <a:solidFill>
          <a:srgbClr val="E9E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fr-FR" sz="1300" kern="1200">
              <a:solidFill>
                <a:schemeClr val="tx1"/>
              </a:solidFill>
            </a:rPr>
            <a:t>Constitution d’un journal de bord reprenant ces éléments</a:t>
          </a:r>
        </a:p>
      </dsp:txBody>
      <dsp:txXfrm>
        <a:off x="1324448" y="2216012"/>
        <a:ext cx="1153345" cy="3418954"/>
      </dsp:txXfrm>
    </dsp:sp>
    <dsp:sp modelId="{043CACBC-A2FE-4BD5-986C-CFBD171B4D22}">
      <dsp:nvSpPr>
        <dsp:cNvPr id="0" name=""/>
        <dsp:cNvSpPr/>
      </dsp:nvSpPr>
      <dsp:spPr>
        <a:xfrm>
          <a:off x="2621785" y="965319"/>
          <a:ext cx="3792931" cy="1117108"/>
        </a:xfrm>
        <a:prstGeom prst="roundRect">
          <a:avLst>
            <a:gd name="adj" fmla="val 10000"/>
          </a:avLst>
        </a:prstGeom>
        <a:solidFill>
          <a:schemeClr val="accent6">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Immersion dans différents milieux professionnels en lien avec la transition écologique </a:t>
          </a:r>
          <a:endParaRPr lang="fr-FR" sz="500" kern="1200" dirty="0"/>
        </a:p>
      </dsp:txBody>
      <dsp:txXfrm>
        <a:off x="2654504" y="998038"/>
        <a:ext cx="3727493" cy="1051670"/>
      </dsp:txXfrm>
    </dsp:sp>
    <dsp:sp modelId="{4B578F3F-EBDB-4D3D-8B29-F5B4FFACE636}">
      <dsp:nvSpPr>
        <dsp:cNvPr id="0" name=""/>
        <dsp:cNvSpPr/>
      </dsp:nvSpPr>
      <dsp:spPr>
        <a:xfrm>
          <a:off x="2621936" y="2297709"/>
          <a:ext cx="1229906" cy="3429973"/>
        </a:xfrm>
        <a:prstGeom prst="roundRect">
          <a:avLst>
            <a:gd name="adj" fmla="val 10000"/>
          </a:avLst>
        </a:prstGeom>
        <a:solidFill>
          <a:srgbClr val="E9E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fr-FR" sz="1300" kern="1200">
              <a:solidFill>
                <a:schemeClr val="tx1"/>
              </a:solidFill>
            </a:rPr>
            <a:t>Visites de structures</a:t>
          </a:r>
        </a:p>
      </dsp:txBody>
      <dsp:txXfrm>
        <a:off x="2657959" y="2333732"/>
        <a:ext cx="1157860" cy="3357927"/>
      </dsp:txXfrm>
    </dsp:sp>
    <dsp:sp modelId="{1759042E-2BDE-4AF2-ACD7-AD9E221C449B}">
      <dsp:nvSpPr>
        <dsp:cNvPr id="0" name=""/>
        <dsp:cNvSpPr/>
      </dsp:nvSpPr>
      <dsp:spPr>
        <a:xfrm>
          <a:off x="3903297" y="2297709"/>
          <a:ext cx="1229906" cy="3429973"/>
        </a:xfrm>
        <a:prstGeom prst="roundRect">
          <a:avLst>
            <a:gd name="adj" fmla="val 10000"/>
          </a:avLst>
        </a:prstGeom>
        <a:solidFill>
          <a:srgbClr val="E9E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fr-FR" sz="1300" kern="1200">
              <a:solidFill>
                <a:schemeClr val="tx1"/>
              </a:solidFill>
            </a:rPr>
            <a:t>Rencontre avec des professionnels</a:t>
          </a:r>
        </a:p>
      </dsp:txBody>
      <dsp:txXfrm>
        <a:off x="3939320" y="2333732"/>
        <a:ext cx="1157860" cy="3357927"/>
      </dsp:txXfrm>
    </dsp:sp>
    <dsp:sp modelId="{CCAB6C47-0998-43BE-89E7-352529F18FC9}">
      <dsp:nvSpPr>
        <dsp:cNvPr id="0" name=""/>
        <dsp:cNvSpPr/>
      </dsp:nvSpPr>
      <dsp:spPr>
        <a:xfrm>
          <a:off x="5184658" y="2297709"/>
          <a:ext cx="1229906" cy="3429973"/>
        </a:xfrm>
        <a:prstGeom prst="roundRect">
          <a:avLst>
            <a:gd name="adj" fmla="val 10000"/>
          </a:avLst>
        </a:prstGeom>
        <a:solidFill>
          <a:srgbClr val="E9E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fr-FR" sz="1300" kern="1200">
              <a:solidFill>
                <a:schemeClr val="tx1"/>
              </a:solidFill>
            </a:rPr>
            <a:t>Découverte de métiers par des ateliers pratiques</a:t>
          </a:r>
        </a:p>
      </dsp:txBody>
      <dsp:txXfrm>
        <a:off x="5220681" y="2333732"/>
        <a:ext cx="1157860" cy="33579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5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Espace réservé des notes 2"/>
          <p:cNvSpPr>
            <a:spLocks noGrp="1"/>
          </p:cNvSpPr>
          <p:nvPr>
            <p:ph type="body" idx="1"/>
          </p:nvPr>
        </p:nvSpPr>
        <p:spPr>
          <a:xfrm>
            <a:off x="822325" y="7040563"/>
            <a:ext cx="6584950" cy="5761037"/>
          </a:xfrm>
          <a:prstGeom prst="rect">
            <a:avLst/>
          </a:prstGeom>
        </p:spPr>
        <p:txBody>
          <a:bodyPr/>
          <a:lstStyle/>
          <a:p>
            <a:endParaRPr lang="fr-FR"/>
          </a:p>
        </p:txBody>
      </p:sp>
    </p:spTree>
    <p:extLst>
      <p:ext uri="{BB962C8B-B14F-4D97-AF65-F5344CB8AC3E}">
        <p14:creationId xmlns:p14="http://schemas.microsoft.com/office/powerpoint/2010/main" val="289175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26793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20063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37481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16.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17.png"/><Relationship Id="rId9" Type="http://schemas.microsoft.com/office/2007/relationships/diagramDrawing" Target="../diagrams/drawing2.xml"/><Relationship Id="rId14" Type="http://schemas.microsoft.com/office/2007/relationships/diagramDrawing" Target="../diagrams/drawing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17.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fr-FR"/>
          </a:p>
        </p:txBody>
      </p:sp>
      <p:sp>
        <p:nvSpPr>
          <p:cNvPr id="3" name="Shape 1"/>
          <p:cNvSpPr/>
          <p:nvPr/>
        </p:nvSpPr>
        <p:spPr>
          <a:xfrm>
            <a:off x="0" y="0"/>
            <a:ext cx="14630400" cy="8229600"/>
          </a:xfrm>
          <a:prstGeom prst="rect">
            <a:avLst/>
          </a:prstGeom>
          <a:solidFill>
            <a:schemeClr val="bg1"/>
          </a:solidFill>
          <a:ln/>
        </p:spPr>
        <p:txBody>
          <a:bodyPr/>
          <a:lstStyle/>
          <a:p>
            <a:endParaRPr lang="fr-FR"/>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1219200" y="1229859"/>
            <a:ext cx="7239000" cy="800798"/>
          </a:xfrm>
          <a:prstGeom prst="rect">
            <a:avLst/>
          </a:prstGeom>
          <a:noFill/>
          <a:ln/>
        </p:spPr>
        <p:txBody>
          <a:bodyPr wrap="none" rtlCol="0" anchor="t"/>
          <a:lstStyle/>
          <a:p>
            <a:pPr marL="0" indent="0" algn="ctr">
              <a:lnSpc>
                <a:spcPts val="6561"/>
              </a:lnSpc>
              <a:buNone/>
            </a:pPr>
            <a:r>
              <a:rPr lang="en-US" sz="9600" b="1" kern="0" spc="-157" dirty="0">
                <a:solidFill>
                  <a:srgbClr val="E9E1D2"/>
                </a:solidFill>
                <a:latin typeface="Bitter" pitchFamily="34" charset="0"/>
                <a:ea typeface="Bitter" pitchFamily="34" charset="-122"/>
                <a:cs typeface="Bitter" pitchFamily="34" charset="-120"/>
              </a:rPr>
              <a:t>Livret d’accueil </a:t>
            </a:r>
            <a:endParaRPr lang="en-US" sz="9600" b="1" dirty="0">
              <a:solidFill>
                <a:srgbClr val="E9E1D2"/>
              </a:solidFill>
            </a:endParaRPr>
          </a:p>
        </p:txBody>
      </p:sp>
      <p:sp>
        <p:nvSpPr>
          <p:cNvPr id="7" name="Shape 4"/>
          <p:cNvSpPr/>
          <p:nvPr/>
        </p:nvSpPr>
        <p:spPr>
          <a:xfrm>
            <a:off x="833199" y="4978479"/>
            <a:ext cx="355402" cy="355402"/>
          </a:xfrm>
          <a:prstGeom prst="roundRect">
            <a:avLst>
              <a:gd name="adj" fmla="val 25726039"/>
            </a:avLst>
          </a:prstGeom>
          <a:noFill/>
          <a:ln w="7620">
            <a:solidFill>
              <a:srgbClr val="FFFFFF"/>
            </a:solidFill>
            <a:prstDash val="solid"/>
          </a:ln>
        </p:spPr>
        <p:txBody>
          <a:bodyPr/>
          <a:lstStyle/>
          <a:p>
            <a:endParaRPr lang="fr-FR"/>
          </a:p>
        </p:txBody>
      </p:sp>
      <p:pic>
        <p:nvPicPr>
          <p:cNvPr id="15" name="Image 14">
            <a:extLst>
              <a:ext uri="{FF2B5EF4-FFF2-40B4-BE49-F238E27FC236}">
                <a16:creationId xmlns:a16="http://schemas.microsoft.com/office/drawing/2014/main" id="{ED7F78C7-25B8-2F11-F4C9-4FD27436DBA7}"/>
              </a:ext>
            </a:extLst>
          </p:cNvPr>
          <p:cNvPicPr>
            <a:picLocks noChangeAspect="1"/>
          </p:cNvPicPr>
          <p:nvPr/>
        </p:nvPicPr>
        <p:blipFill>
          <a:blip r:embed="rId4"/>
          <a:stretch>
            <a:fillRect/>
          </a:stretch>
        </p:blipFill>
        <p:spPr>
          <a:xfrm>
            <a:off x="2990850" y="3597354"/>
            <a:ext cx="2857500" cy="1381125"/>
          </a:xfrm>
          <a:prstGeom prst="rect">
            <a:avLst/>
          </a:prstGeom>
        </p:spPr>
      </p:pic>
      <p:sp>
        <p:nvSpPr>
          <p:cNvPr id="17" name="ZoneTexte 16">
            <a:extLst>
              <a:ext uri="{FF2B5EF4-FFF2-40B4-BE49-F238E27FC236}">
                <a16:creationId xmlns:a16="http://schemas.microsoft.com/office/drawing/2014/main" id="{51980AFD-7F93-4EC6-6D0C-304C681DF407}"/>
              </a:ext>
            </a:extLst>
          </p:cNvPr>
          <p:cNvSpPr txBox="1"/>
          <p:nvPr/>
        </p:nvSpPr>
        <p:spPr>
          <a:xfrm>
            <a:off x="2362201" y="5353073"/>
            <a:ext cx="4952999" cy="2585323"/>
          </a:xfrm>
          <a:prstGeom prst="rect">
            <a:avLst/>
          </a:prstGeom>
          <a:noFill/>
        </p:spPr>
        <p:txBody>
          <a:bodyPr wrap="square" lIns="91440" tIns="45720" rIns="91440" bIns="45720" rtlCol="0" anchor="t">
            <a:spAutoFit/>
          </a:bodyPr>
          <a:lstStyle/>
          <a:p>
            <a:r>
              <a:rPr lang="fr-FR" b="1" dirty="0">
                <a:solidFill>
                  <a:srgbClr val="698A73"/>
                </a:solidFill>
              </a:rPr>
              <a:t>LE MOULIN NATURE – CINE</a:t>
            </a:r>
          </a:p>
          <a:p>
            <a:r>
              <a:rPr lang="fr-FR" dirty="0">
                <a:solidFill>
                  <a:srgbClr val="698A73"/>
                </a:solidFill>
                <a:latin typeface="+mj-lt"/>
                <a:cs typeface="Arabic Typesetting" panose="03020402040406030203" pitchFamily="66" charset="-78"/>
              </a:rPr>
              <a:t>CENTRE D’INITIATION A LA NATURE ET A L’ENVIRONNEMENT</a:t>
            </a:r>
          </a:p>
          <a:p>
            <a:r>
              <a:rPr lang="fr-FR" dirty="0">
                <a:solidFill>
                  <a:srgbClr val="698A73"/>
                </a:solidFill>
                <a:latin typeface="+mj-lt"/>
                <a:cs typeface="Arabic Typesetting" panose="03020402040406030203" pitchFamily="66" charset="-78"/>
              </a:rPr>
              <a:t>7 rue de la Savonnerie 68460 LUTTERBACH</a:t>
            </a:r>
          </a:p>
          <a:p>
            <a:r>
              <a:rPr lang="fr-FR" dirty="0">
                <a:solidFill>
                  <a:srgbClr val="698A73"/>
                </a:solidFill>
                <a:latin typeface="+mj-lt"/>
                <a:cs typeface="Arabic Typesetting" panose="03020402040406030203" pitchFamily="66" charset="-78"/>
              </a:rPr>
              <a:t>03 89 50 69 50 - www.lemoulinnature.fr</a:t>
            </a:r>
          </a:p>
          <a:p>
            <a:endParaRPr lang="fr-FR" dirty="0">
              <a:solidFill>
                <a:srgbClr val="698A73"/>
              </a:solidFill>
              <a:latin typeface="+mj-lt"/>
              <a:cs typeface="Arabic Typesetting" panose="03020402040406030203" pitchFamily="66" charset="-78"/>
            </a:endParaRPr>
          </a:p>
          <a:p>
            <a:r>
              <a:rPr lang="fr-FR" dirty="0">
                <a:solidFill>
                  <a:srgbClr val="698A73"/>
                </a:solidFill>
                <a:latin typeface="+mj-lt"/>
                <a:cs typeface="Arabic Typesetting" panose="03020402040406030203" pitchFamily="66" charset="-78"/>
              </a:rPr>
              <a:t>Siret : 42822685600014</a:t>
            </a:r>
          </a:p>
          <a:p>
            <a:r>
              <a:rPr lang="fr-FR" dirty="0">
                <a:solidFill>
                  <a:srgbClr val="698A73"/>
                </a:solidFill>
                <a:latin typeface="Calibri Light"/>
                <a:cs typeface="Arabic Typesetting"/>
              </a:rPr>
              <a:t>MAJ </a:t>
            </a:r>
            <a:r>
              <a:rPr lang="fr-FR" dirty="0" err="1">
                <a:solidFill>
                  <a:srgbClr val="698A73"/>
                </a:solidFill>
                <a:latin typeface="Calibri Light"/>
                <a:cs typeface="Arabic Typesetting"/>
              </a:rPr>
              <a:t>Fév</a:t>
            </a:r>
            <a:r>
              <a:rPr lang="fr-FR" dirty="0">
                <a:solidFill>
                  <a:srgbClr val="698A73"/>
                </a:solidFill>
                <a:latin typeface="Calibri Light"/>
                <a:cs typeface="Arabic Typesetting"/>
              </a:rPr>
              <a:t> 2024</a:t>
            </a:r>
          </a:p>
          <a:p>
            <a:endParaRPr lang="fr-FR" dirty="0">
              <a:cs typeface="Calibri" panose="020F0502020204030204"/>
            </a:endParaRPr>
          </a:p>
        </p:txBody>
      </p:sp>
      <p:pic>
        <p:nvPicPr>
          <p:cNvPr id="20" name="Image 19">
            <a:extLst>
              <a:ext uri="{FF2B5EF4-FFF2-40B4-BE49-F238E27FC236}">
                <a16:creationId xmlns:a16="http://schemas.microsoft.com/office/drawing/2014/main" id="{D4984AAA-53BE-0C0F-5D4A-F6205045F869}"/>
              </a:ext>
            </a:extLst>
          </p:cNvPr>
          <p:cNvPicPr>
            <a:picLocks noChangeAspect="1"/>
          </p:cNvPicPr>
          <p:nvPr/>
        </p:nvPicPr>
        <p:blipFill>
          <a:blip r:embed="rId5"/>
          <a:stretch>
            <a:fillRect/>
          </a:stretch>
        </p:blipFill>
        <p:spPr>
          <a:xfrm>
            <a:off x="2514600" y="2210294"/>
            <a:ext cx="3810000" cy="666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1FA3C8F-6B41-DDF4-8684-2183FE59ACDF}"/>
              </a:ext>
            </a:extLst>
          </p:cNvPr>
          <p:cNvSpPr txBox="1"/>
          <p:nvPr/>
        </p:nvSpPr>
        <p:spPr>
          <a:xfrm>
            <a:off x="1416616" y="1233298"/>
            <a:ext cx="2188433" cy="369332"/>
          </a:xfrm>
          <a:prstGeom prst="rect">
            <a:avLst/>
          </a:prstGeom>
          <a:solidFill>
            <a:schemeClr val="bg1"/>
          </a:solidFill>
        </p:spPr>
        <p:txBody>
          <a:bodyPr wrap="square" rtlCol="0">
            <a:spAutoFit/>
          </a:bodyPr>
          <a:lstStyle/>
          <a:p>
            <a:r>
              <a:rPr lang="fr-FR" sz="1800" i="1" dirty="0"/>
              <a:t>2</a:t>
            </a:r>
            <a:r>
              <a:rPr lang="fr-FR" sz="1800" i="1" baseline="30000" dirty="0"/>
              <a:t>ème</a:t>
            </a:r>
            <a:r>
              <a:rPr lang="fr-FR" sz="1800" i="1" dirty="0"/>
              <a:t> étage</a:t>
            </a:r>
          </a:p>
        </p:txBody>
      </p:sp>
      <p:sp>
        <p:nvSpPr>
          <p:cNvPr id="4" name="ZoneTexte 3">
            <a:extLst>
              <a:ext uri="{FF2B5EF4-FFF2-40B4-BE49-F238E27FC236}">
                <a16:creationId xmlns:a16="http://schemas.microsoft.com/office/drawing/2014/main" id="{219F5620-9102-9477-A8B2-128639E51F32}"/>
              </a:ext>
            </a:extLst>
          </p:cNvPr>
          <p:cNvSpPr txBox="1"/>
          <p:nvPr/>
        </p:nvSpPr>
        <p:spPr>
          <a:xfrm>
            <a:off x="9998312" y="1233298"/>
            <a:ext cx="2188433" cy="369332"/>
          </a:xfrm>
          <a:prstGeom prst="rect">
            <a:avLst/>
          </a:prstGeom>
          <a:solidFill>
            <a:schemeClr val="bg1"/>
          </a:solidFill>
        </p:spPr>
        <p:txBody>
          <a:bodyPr wrap="square" rtlCol="0">
            <a:spAutoFit/>
          </a:bodyPr>
          <a:lstStyle/>
          <a:p>
            <a:r>
              <a:rPr lang="fr-FR" sz="1800" i="1" dirty="0"/>
              <a:t>3</a:t>
            </a:r>
            <a:r>
              <a:rPr lang="fr-FR" sz="1800" i="1" baseline="30000" dirty="0"/>
              <a:t>ème</a:t>
            </a:r>
            <a:r>
              <a:rPr lang="fr-FR" sz="1800" i="1" dirty="0"/>
              <a:t> étage</a:t>
            </a:r>
          </a:p>
        </p:txBody>
      </p:sp>
      <p:pic>
        <p:nvPicPr>
          <p:cNvPr id="6" name="Image 5">
            <a:extLst>
              <a:ext uri="{FF2B5EF4-FFF2-40B4-BE49-F238E27FC236}">
                <a16:creationId xmlns:a16="http://schemas.microsoft.com/office/drawing/2014/main" id="{F42ADD73-28A4-AA16-6E76-B182AF1CB763}"/>
              </a:ext>
            </a:extLst>
          </p:cNvPr>
          <p:cNvPicPr>
            <a:picLocks noChangeAspect="1"/>
          </p:cNvPicPr>
          <p:nvPr/>
        </p:nvPicPr>
        <p:blipFill>
          <a:blip r:embed="rId2"/>
          <a:stretch>
            <a:fillRect/>
          </a:stretch>
        </p:blipFill>
        <p:spPr>
          <a:xfrm>
            <a:off x="538262" y="1826304"/>
            <a:ext cx="6293462" cy="3589020"/>
          </a:xfrm>
          <a:prstGeom prst="rect">
            <a:avLst/>
          </a:prstGeom>
        </p:spPr>
      </p:pic>
      <p:pic>
        <p:nvPicPr>
          <p:cNvPr id="8" name="Image 7">
            <a:extLst>
              <a:ext uri="{FF2B5EF4-FFF2-40B4-BE49-F238E27FC236}">
                <a16:creationId xmlns:a16="http://schemas.microsoft.com/office/drawing/2014/main" id="{111C46FA-A7DF-9274-16EE-DBD6B709345E}"/>
              </a:ext>
            </a:extLst>
          </p:cNvPr>
          <p:cNvPicPr>
            <a:picLocks noChangeAspect="1"/>
          </p:cNvPicPr>
          <p:nvPr/>
        </p:nvPicPr>
        <p:blipFill>
          <a:blip r:embed="rId3"/>
          <a:stretch>
            <a:fillRect/>
          </a:stretch>
        </p:blipFill>
        <p:spPr>
          <a:xfrm>
            <a:off x="7514898" y="1826304"/>
            <a:ext cx="6151310" cy="3489960"/>
          </a:xfrm>
          <a:prstGeom prst="rect">
            <a:avLst/>
          </a:prstGeom>
        </p:spPr>
      </p:pic>
      <p:sp>
        <p:nvSpPr>
          <p:cNvPr id="10" name="ZoneTexte 9">
            <a:extLst>
              <a:ext uri="{FF2B5EF4-FFF2-40B4-BE49-F238E27FC236}">
                <a16:creationId xmlns:a16="http://schemas.microsoft.com/office/drawing/2014/main" id="{D5E51E79-7663-B0A2-D4BC-4E76CC4C54BC}"/>
              </a:ext>
            </a:extLst>
          </p:cNvPr>
          <p:cNvSpPr txBox="1"/>
          <p:nvPr/>
        </p:nvSpPr>
        <p:spPr>
          <a:xfrm>
            <a:off x="813409" y="6381540"/>
            <a:ext cx="10951127" cy="400110"/>
          </a:xfrm>
          <a:prstGeom prst="rect">
            <a:avLst/>
          </a:prstGeom>
          <a:noFill/>
        </p:spPr>
        <p:txBody>
          <a:bodyPr wrap="square">
            <a:spAutoFit/>
          </a:bodyPr>
          <a:lstStyle/>
          <a:p>
            <a:r>
              <a:rPr lang="fr-FR" sz="2000" dirty="0">
                <a:latin typeface="+mj-lt"/>
              </a:rPr>
              <a:t>L’ensemble des salles sont modulables et aménagées selon les besoins spécifiques de chaque formation.</a:t>
            </a:r>
          </a:p>
        </p:txBody>
      </p:sp>
    </p:spTree>
    <p:extLst>
      <p:ext uri="{BB962C8B-B14F-4D97-AF65-F5344CB8AC3E}">
        <p14:creationId xmlns:p14="http://schemas.microsoft.com/office/powerpoint/2010/main" val="72211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C551F5B-21AC-6EEC-1757-11F95ADF0CFD}"/>
              </a:ext>
            </a:extLst>
          </p:cNvPr>
          <p:cNvPicPr>
            <a:picLocks noChangeAspect="1"/>
          </p:cNvPicPr>
          <p:nvPr/>
        </p:nvPicPr>
        <p:blipFill rotWithShape="1">
          <a:blip r:embed="rId2"/>
          <a:srcRect b="50000"/>
          <a:stretch/>
        </p:blipFill>
        <p:spPr>
          <a:xfrm>
            <a:off x="4135821" y="538315"/>
            <a:ext cx="9701048" cy="6935075"/>
          </a:xfrm>
          <a:prstGeom prst="rect">
            <a:avLst/>
          </a:prstGeom>
        </p:spPr>
      </p:pic>
      <p:sp>
        <p:nvSpPr>
          <p:cNvPr id="8" name="ZoneTexte 7">
            <a:extLst>
              <a:ext uri="{FF2B5EF4-FFF2-40B4-BE49-F238E27FC236}">
                <a16:creationId xmlns:a16="http://schemas.microsoft.com/office/drawing/2014/main" id="{D66DCDB1-D710-B4B7-7D41-43D3BBC05C3F}"/>
              </a:ext>
            </a:extLst>
          </p:cNvPr>
          <p:cNvSpPr txBox="1"/>
          <p:nvPr/>
        </p:nvSpPr>
        <p:spPr>
          <a:xfrm>
            <a:off x="972206" y="2574691"/>
            <a:ext cx="3242441" cy="3170099"/>
          </a:xfrm>
          <a:prstGeom prst="rect">
            <a:avLst/>
          </a:prstGeom>
          <a:noFill/>
        </p:spPr>
        <p:txBody>
          <a:bodyPr wrap="square">
            <a:spAutoFit/>
          </a:bodyPr>
          <a:lstStyle/>
          <a:p>
            <a:r>
              <a:rPr lang="fr-FR" sz="2000" dirty="0">
                <a:latin typeface="+mj-lt"/>
              </a:rPr>
              <a:t>Le terrain s’étend sur 3.5 ha. </a:t>
            </a:r>
          </a:p>
          <a:p>
            <a:endParaRPr lang="fr-FR" sz="2000" dirty="0">
              <a:latin typeface="+mj-lt"/>
            </a:endParaRPr>
          </a:p>
          <a:p>
            <a:r>
              <a:rPr lang="fr-FR" sz="2000" dirty="0">
                <a:latin typeface="+mj-lt"/>
              </a:rPr>
              <a:t>Il est entouré par un ruisseau, aménagé autrefois pour alimenter la roue en eau.</a:t>
            </a:r>
          </a:p>
          <a:p>
            <a:endParaRPr lang="fr-FR" sz="2000" dirty="0">
              <a:latin typeface="+mj-lt"/>
            </a:endParaRPr>
          </a:p>
          <a:p>
            <a:r>
              <a:rPr lang="fr-FR" sz="2000" dirty="0">
                <a:latin typeface="+mj-lt"/>
              </a:rPr>
              <a:t>Différents espaces sont aménagés, tous ont pour vocation d’accueillir le public, et sont support d’activités.</a:t>
            </a:r>
          </a:p>
        </p:txBody>
      </p:sp>
    </p:spTree>
    <p:extLst>
      <p:ext uri="{BB962C8B-B14F-4D97-AF65-F5344CB8AC3E}">
        <p14:creationId xmlns:p14="http://schemas.microsoft.com/office/powerpoint/2010/main" val="121769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fr-FR"/>
          </a:p>
        </p:txBody>
      </p:sp>
      <p:sp>
        <p:nvSpPr>
          <p:cNvPr id="3" name="Shape 1"/>
          <p:cNvSpPr/>
          <p:nvPr/>
        </p:nvSpPr>
        <p:spPr>
          <a:xfrm>
            <a:off x="0" y="10157"/>
            <a:ext cx="14630400" cy="8229600"/>
          </a:xfrm>
          <a:prstGeom prst="rect">
            <a:avLst/>
          </a:prstGeom>
          <a:solidFill>
            <a:schemeClr val="bg1"/>
          </a:solidFill>
          <a:ln/>
        </p:spPr>
        <p:txBody>
          <a:bodyPr/>
          <a:lstStyle/>
          <a:p>
            <a:endParaRPr lang="fr-FR" dirty="0"/>
          </a:p>
        </p:txBody>
      </p:sp>
      <p:sp>
        <p:nvSpPr>
          <p:cNvPr id="5" name="Text 2"/>
          <p:cNvSpPr/>
          <p:nvPr/>
        </p:nvSpPr>
        <p:spPr>
          <a:xfrm>
            <a:off x="1438785" y="588552"/>
            <a:ext cx="8521008" cy="694373"/>
          </a:xfrm>
          <a:prstGeom prst="rect">
            <a:avLst/>
          </a:prstGeom>
          <a:noFill/>
          <a:ln/>
        </p:spPr>
        <p:txBody>
          <a:bodyPr wrap="none" rtlCol="0" anchor="t"/>
          <a:lstStyle/>
          <a:p>
            <a:pPr marL="0" indent="0" algn="ctr">
              <a:lnSpc>
                <a:spcPts val="5468"/>
              </a:lnSpc>
              <a:buNone/>
            </a:pPr>
            <a:r>
              <a:rPr lang="en-US" sz="6600" b="1" kern="0" spc="-157" dirty="0">
                <a:solidFill>
                  <a:srgbClr val="E9E1D2"/>
                </a:solidFill>
                <a:latin typeface="+mj-lt"/>
                <a:ea typeface="Bitter" pitchFamily="34" charset="-122"/>
              </a:rPr>
              <a:t>Formations</a:t>
            </a:r>
            <a:r>
              <a:rPr lang="en-US" sz="4374" kern="0" spc="-131" dirty="0">
                <a:solidFill>
                  <a:srgbClr val="2C3F42"/>
                </a:solidFill>
                <a:latin typeface="Bitter" pitchFamily="34" charset="0"/>
                <a:ea typeface="Bitter" pitchFamily="34" charset="-122"/>
                <a:cs typeface="Bitter" pitchFamily="34" charset="-120"/>
              </a:rPr>
              <a:t> </a:t>
            </a:r>
            <a:r>
              <a:rPr lang="en-US" sz="6600" b="1" kern="0" spc="-157" dirty="0" err="1">
                <a:solidFill>
                  <a:srgbClr val="E9E1D2"/>
                </a:solidFill>
                <a:latin typeface="+mj-lt"/>
                <a:ea typeface="Bitter" pitchFamily="34" charset="-122"/>
              </a:rPr>
              <a:t>proposées</a:t>
            </a:r>
            <a:endParaRPr lang="en-US" sz="6600" b="1" kern="0" spc="-157" dirty="0">
              <a:solidFill>
                <a:srgbClr val="E9E1D2"/>
              </a:solidFill>
              <a:latin typeface="+mj-lt"/>
              <a:ea typeface="Bitter" pitchFamily="34" charset="-122"/>
            </a:endParaRPr>
          </a:p>
        </p:txBody>
      </p:sp>
      <p:sp>
        <p:nvSpPr>
          <p:cNvPr id="10" name="Text 7"/>
          <p:cNvSpPr/>
          <p:nvPr/>
        </p:nvSpPr>
        <p:spPr>
          <a:xfrm>
            <a:off x="1588506" y="2530673"/>
            <a:ext cx="8221567" cy="347186"/>
          </a:xfrm>
          <a:prstGeom prst="rect">
            <a:avLst/>
          </a:prstGeom>
          <a:noFill/>
          <a:ln/>
        </p:spPr>
        <p:txBody>
          <a:bodyPr wrap="none" rtlCol="0" anchor="t"/>
          <a:lstStyle/>
          <a:p>
            <a:pPr marL="0" indent="0" algn="l">
              <a:lnSpc>
                <a:spcPts val="2734"/>
              </a:lnSpc>
              <a:buNone/>
            </a:pPr>
            <a:r>
              <a:rPr lang="fr-FR" sz="4000" kern="0" spc="-66" dirty="0">
                <a:solidFill>
                  <a:srgbClr val="698A73"/>
                </a:solidFill>
                <a:ea typeface="Bitter" pitchFamily="34" charset="-122"/>
                <a:cs typeface="Bitter" pitchFamily="34" charset="-120"/>
              </a:rPr>
              <a:t>Petite Enfance, Nature et Alimentation</a:t>
            </a:r>
            <a:endParaRPr lang="en-US" sz="4000" dirty="0">
              <a:solidFill>
                <a:srgbClr val="698A73"/>
              </a:solidFill>
            </a:endParaRPr>
          </a:p>
        </p:txBody>
      </p:sp>
      <p:sp>
        <p:nvSpPr>
          <p:cNvPr id="11" name="Text 8"/>
          <p:cNvSpPr/>
          <p:nvPr/>
        </p:nvSpPr>
        <p:spPr>
          <a:xfrm>
            <a:off x="2388512" y="3011091"/>
            <a:ext cx="8221567" cy="2212550"/>
          </a:xfrm>
          <a:prstGeom prst="rect">
            <a:avLst/>
          </a:prstGeom>
          <a:noFill/>
          <a:ln/>
        </p:spPr>
        <p:txBody>
          <a:bodyPr wrap="square" rtlCol="0" anchor="t"/>
          <a:lstStyle/>
          <a:p>
            <a:pPr marL="0" indent="0" algn="l">
              <a:lnSpc>
                <a:spcPts val="2799"/>
              </a:lnSpc>
              <a:buNone/>
            </a:pPr>
            <a:endParaRPr lang="en-US" sz="1750" dirty="0"/>
          </a:p>
        </p:txBody>
      </p:sp>
      <p:pic>
        <p:nvPicPr>
          <p:cNvPr id="23" name="Image 22">
            <a:extLst>
              <a:ext uri="{FF2B5EF4-FFF2-40B4-BE49-F238E27FC236}">
                <a16:creationId xmlns:a16="http://schemas.microsoft.com/office/drawing/2014/main" id="{987BF1C0-3121-829B-F3E9-63E25AA1279E}"/>
              </a:ext>
            </a:extLst>
          </p:cNvPr>
          <p:cNvPicPr>
            <a:picLocks noChangeAspect="1"/>
          </p:cNvPicPr>
          <p:nvPr/>
        </p:nvPicPr>
        <p:blipFill>
          <a:blip r:embed="rId3"/>
          <a:stretch>
            <a:fillRect/>
          </a:stretch>
        </p:blipFill>
        <p:spPr>
          <a:xfrm>
            <a:off x="2486722" y="1440844"/>
            <a:ext cx="6579219" cy="664522"/>
          </a:xfrm>
          <a:prstGeom prst="rect">
            <a:avLst/>
          </a:prstGeom>
        </p:spPr>
      </p:pic>
      <p:pic>
        <p:nvPicPr>
          <p:cNvPr id="24" name="Image 0" descr="preencoded.png">
            <a:extLst>
              <a:ext uri="{FF2B5EF4-FFF2-40B4-BE49-F238E27FC236}">
                <a16:creationId xmlns:a16="http://schemas.microsoft.com/office/drawing/2014/main" id="{991DB4F4-E464-8DE8-1726-6793660DCCDA}"/>
              </a:ext>
            </a:extLst>
          </p:cNvPr>
          <p:cNvPicPr>
            <a:picLocks noChangeAspect="1"/>
          </p:cNvPicPr>
          <p:nvPr/>
        </p:nvPicPr>
        <p:blipFill>
          <a:blip r:embed="rId4"/>
          <a:stretch>
            <a:fillRect/>
          </a:stretch>
        </p:blipFill>
        <p:spPr>
          <a:xfrm>
            <a:off x="11398578" y="-45720"/>
            <a:ext cx="3231348" cy="8229600"/>
          </a:xfrm>
          <a:prstGeom prst="rect">
            <a:avLst/>
          </a:prstGeom>
        </p:spPr>
      </p:pic>
      <p:graphicFrame>
        <p:nvGraphicFramePr>
          <p:cNvPr id="32" name="Diagramme 31">
            <a:extLst>
              <a:ext uri="{FF2B5EF4-FFF2-40B4-BE49-F238E27FC236}">
                <a16:creationId xmlns:a16="http://schemas.microsoft.com/office/drawing/2014/main" id="{CDB0759E-2175-6D07-9E7A-31DB09CF3687}"/>
              </a:ext>
            </a:extLst>
          </p:cNvPr>
          <p:cNvGraphicFramePr/>
          <p:nvPr>
            <p:extLst>
              <p:ext uri="{D42A27DB-BD31-4B8C-83A1-F6EECF244321}">
                <p14:modId xmlns:p14="http://schemas.microsoft.com/office/powerpoint/2010/main" val="998690705"/>
              </p:ext>
            </p:extLst>
          </p:nvPr>
        </p:nvGraphicFramePr>
        <p:xfrm>
          <a:off x="273268" y="3303166"/>
          <a:ext cx="4099035" cy="40645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3" name="Diagramme 32">
            <a:extLst>
              <a:ext uri="{FF2B5EF4-FFF2-40B4-BE49-F238E27FC236}">
                <a16:creationId xmlns:a16="http://schemas.microsoft.com/office/drawing/2014/main" id="{755F4E63-EFAF-0ED4-81CB-AB69C054E7F5}"/>
              </a:ext>
            </a:extLst>
          </p:cNvPr>
          <p:cNvGraphicFramePr/>
          <p:nvPr>
            <p:extLst>
              <p:ext uri="{D42A27DB-BD31-4B8C-83A1-F6EECF244321}">
                <p14:modId xmlns:p14="http://schemas.microsoft.com/office/powerpoint/2010/main" val="1894850717"/>
              </p:ext>
            </p:extLst>
          </p:nvPr>
        </p:nvGraphicFramePr>
        <p:xfrm>
          <a:off x="4674530" y="3337469"/>
          <a:ext cx="6421821" cy="406458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fr-FR"/>
          </a:p>
        </p:txBody>
      </p:sp>
      <p:sp>
        <p:nvSpPr>
          <p:cNvPr id="3" name="Shape 1"/>
          <p:cNvSpPr/>
          <p:nvPr/>
        </p:nvSpPr>
        <p:spPr>
          <a:xfrm>
            <a:off x="-474" y="0"/>
            <a:ext cx="14630400" cy="8229600"/>
          </a:xfrm>
          <a:prstGeom prst="rect">
            <a:avLst/>
          </a:prstGeom>
          <a:solidFill>
            <a:schemeClr val="bg1"/>
          </a:solidFill>
          <a:ln/>
        </p:spPr>
        <p:txBody>
          <a:bodyPr/>
          <a:lstStyle/>
          <a:p>
            <a:endParaRPr lang="fr-FR" dirty="0"/>
          </a:p>
        </p:txBody>
      </p:sp>
      <p:sp>
        <p:nvSpPr>
          <p:cNvPr id="10" name="Text 7"/>
          <p:cNvSpPr/>
          <p:nvPr/>
        </p:nvSpPr>
        <p:spPr>
          <a:xfrm>
            <a:off x="1805676" y="763668"/>
            <a:ext cx="8221567" cy="347186"/>
          </a:xfrm>
          <a:prstGeom prst="rect">
            <a:avLst/>
          </a:prstGeom>
          <a:noFill/>
          <a:ln/>
        </p:spPr>
        <p:txBody>
          <a:bodyPr wrap="none" rtlCol="0" anchor="t"/>
          <a:lstStyle/>
          <a:p>
            <a:pPr marL="0" indent="0" algn="ctr">
              <a:lnSpc>
                <a:spcPts val="2734"/>
              </a:lnSpc>
              <a:buNone/>
            </a:pPr>
            <a:r>
              <a:rPr lang="fr-FR" sz="4000" kern="0" spc="-66" dirty="0">
                <a:solidFill>
                  <a:srgbClr val="698A73"/>
                </a:solidFill>
                <a:ea typeface="Bitter" pitchFamily="34" charset="-122"/>
                <a:cs typeface="Bitter" pitchFamily="34" charset="-120"/>
              </a:rPr>
              <a:t>Remobilisation « école ETRE »</a:t>
            </a:r>
            <a:endParaRPr lang="en-US" sz="4000" dirty="0">
              <a:solidFill>
                <a:srgbClr val="698A73"/>
              </a:solidFill>
            </a:endParaRPr>
          </a:p>
        </p:txBody>
      </p:sp>
      <p:sp>
        <p:nvSpPr>
          <p:cNvPr id="11" name="Text 8"/>
          <p:cNvSpPr/>
          <p:nvPr/>
        </p:nvSpPr>
        <p:spPr>
          <a:xfrm>
            <a:off x="2388512" y="3011091"/>
            <a:ext cx="8221567" cy="2212550"/>
          </a:xfrm>
          <a:prstGeom prst="rect">
            <a:avLst/>
          </a:prstGeom>
          <a:noFill/>
          <a:ln/>
        </p:spPr>
        <p:txBody>
          <a:bodyPr wrap="square" rtlCol="0" anchor="t"/>
          <a:lstStyle/>
          <a:p>
            <a:pPr marL="0" indent="0" algn="l">
              <a:lnSpc>
                <a:spcPts val="2799"/>
              </a:lnSpc>
              <a:buNone/>
            </a:pPr>
            <a:endParaRPr lang="en-US" sz="1750" dirty="0"/>
          </a:p>
        </p:txBody>
      </p:sp>
      <p:pic>
        <p:nvPicPr>
          <p:cNvPr id="24" name="Image 0" descr="preencoded.png">
            <a:extLst>
              <a:ext uri="{FF2B5EF4-FFF2-40B4-BE49-F238E27FC236}">
                <a16:creationId xmlns:a16="http://schemas.microsoft.com/office/drawing/2014/main" id="{991DB4F4-E464-8DE8-1726-6793660DCCDA}"/>
              </a:ext>
            </a:extLst>
          </p:cNvPr>
          <p:cNvPicPr>
            <a:picLocks noChangeAspect="1"/>
          </p:cNvPicPr>
          <p:nvPr/>
        </p:nvPicPr>
        <p:blipFill>
          <a:blip r:embed="rId3"/>
          <a:stretch>
            <a:fillRect/>
          </a:stretch>
        </p:blipFill>
        <p:spPr>
          <a:xfrm>
            <a:off x="11398578" y="-45720"/>
            <a:ext cx="3231348" cy="8229600"/>
          </a:xfrm>
          <a:prstGeom prst="rect">
            <a:avLst/>
          </a:prstGeom>
        </p:spPr>
      </p:pic>
      <p:graphicFrame>
        <p:nvGraphicFramePr>
          <p:cNvPr id="32" name="Diagramme 31">
            <a:extLst>
              <a:ext uri="{FF2B5EF4-FFF2-40B4-BE49-F238E27FC236}">
                <a16:creationId xmlns:a16="http://schemas.microsoft.com/office/drawing/2014/main" id="{CDB0759E-2175-6D07-9E7A-31DB09CF3687}"/>
              </a:ext>
            </a:extLst>
          </p:cNvPr>
          <p:cNvGraphicFramePr/>
          <p:nvPr>
            <p:extLst>
              <p:ext uri="{D42A27DB-BD31-4B8C-83A1-F6EECF244321}">
                <p14:modId xmlns:p14="http://schemas.microsoft.com/office/powerpoint/2010/main" val="428063946"/>
              </p:ext>
            </p:extLst>
          </p:nvPr>
        </p:nvGraphicFramePr>
        <p:xfrm>
          <a:off x="338520" y="1897289"/>
          <a:ext cx="4099035" cy="5851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3" name="Diagramme 32">
            <a:extLst>
              <a:ext uri="{FF2B5EF4-FFF2-40B4-BE49-F238E27FC236}">
                <a16:creationId xmlns:a16="http://schemas.microsoft.com/office/drawing/2014/main" id="{755F4E63-EFAF-0ED4-81CB-AB69C054E7F5}"/>
              </a:ext>
            </a:extLst>
          </p:cNvPr>
          <p:cNvGraphicFramePr/>
          <p:nvPr>
            <p:extLst>
              <p:ext uri="{D42A27DB-BD31-4B8C-83A1-F6EECF244321}">
                <p14:modId xmlns:p14="http://schemas.microsoft.com/office/powerpoint/2010/main" val="2121040662"/>
              </p:ext>
            </p:extLst>
          </p:nvPr>
        </p:nvGraphicFramePr>
        <p:xfrm>
          <a:off x="4674530" y="1920057"/>
          <a:ext cx="6421821" cy="57296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2708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45607" y="2282960"/>
            <a:ext cx="4286250" cy="4286250"/>
          </a:xfrm>
          <a:prstGeom prst="rect">
            <a:avLst/>
          </a:prstGeom>
        </p:spPr>
      </p:pic>
      <p:sp>
        <p:nvSpPr>
          <p:cNvPr id="3" name="ZoneTexte 2"/>
          <p:cNvSpPr txBox="1"/>
          <p:nvPr/>
        </p:nvSpPr>
        <p:spPr>
          <a:xfrm>
            <a:off x="1154349" y="1057072"/>
            <a:ext cx="7645941" cy="707886"/>
          </a:xfrm>
          <a:prstGeom prst="rect">
            <a:avLst/>
          </a:prstGeom>
          <a:noFill/>
        </p:spPr>
        <p:txBody>
          <a:bodyPr wrap="square" rtlCol="0">
            <a:spAutoFit/>
          </a:bodyPr>
          <a:lstStyle/>
          <a:p>
            <a:r>
              <a:rPr lang="fr-FR" sz="4000" kern="0" spc="-66" dirty="0">
                <a:solidFill>
                  <a:srgbClr val="698A73"/>
                </a:solidFill>
                <a:ea typeface="Bitter" pitchFamily="34" charset="-122"/>
                <a:cs typeface="Bitter" pitchFamily="34" charset="-120"/>
              </a:rPr>
              <a:t>Nos formations sur notre site web</a:t>
            </a:r>
          </a:p>
        </p:txBody>
      </p:sp>
      <p:pic>
        <p:nvPicPr>
          <p:cNvPr id="4" name="Image 3"/>
          <p:cNvPicPr>
            <a:picLocks noChangeAspect="1"/>
          </p:cNvPicPr>
          <p:nvPr/>
        </p:nvPicPr>
        <p:blipFill>
          <a:blip r:embed="rId3"/>
          <a:stretch>
            <a:fillRect/>
          </a:stretch>
        </p:blipFill>
        <p:spPr>
          <a:xfrm>
            <a:off x="11399240" y="0"/>
            <a:ext cx="3231160" cy="8236410"/>
          </a:xfrm>
          <a:prstGeom prst="rect">
            <a:avLst/>
          </a:prstGeom>
        </p:spPr>
      </p:pic>
    </p:spTree>
    <p:extLst>
      <p:ext uri="{BB962C8B-B14F-4D97-AF65-F5344CB8AC3E}">
        <p14:creationId xmlns:p14="http://schemas.microsoft.com/office/powerpoint/2010/main" val="129440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fr-FR"/>
          </a:p>
        </p:txBody>
      </p:sp>
      <p:sp>
        <p:nvSpPr>
          <p:cNvPr id="3" name="Shape 1"/>
          <p:cNvSpPr/>
          <p:nvPr/>
        </p:nvSpPr>
        <p:spPr>
          <a:xfrm>
            <a:off x="-1978" y="0"/>
            <a:ext cx="14630400" cy="8229600"/>
          </a:xfrm>
          <a:prstGeom prst="rect">
            <a:avLst/>
          </a:prstGeom>
          <a:solidFill>
            <a:schemeClr val="bg1"/>
          </a:solidFill>
          <a:ln/>
        </p:spPr>
        <p:txBody>
          <a:bodyPr/>
          <a:lstStyle/>
          <a:p>
            <a:endParaRPr lang="fr-FR"/>
          </a:p>
        </p:txBody>
      </p:sp>
      <p:sp>
        <p:nvSpPr>
          <p:cNvPr id="4" name="Text 2"/>
          <p:cNvSpPr/>
          <p:nvPr/>
        </p:nvSpPr>
        <p:spPr>
          <a:xfrm>
            <a:off x="4029789" y="712939"/>
            <a:ext cx="6022300" cy="694373"/>
          </a:xfrm>
          <a:prstGeom prst="rect">
            <a:avLst/>
          </a:prstGeom>
          <a:noFill/>
          <a:ln/>
        </p:spPr>
        <p:txBody>
          <a:bodyPr wrap="none" rtlCol="0" anchor="t"/>
          <a:lstStyle/>
          <a:p>
            <a:pPr marL="0" indent="0" algn="ctr">
              <a:lnSpc>
                <a:spcPts val="5468"/>
              </a:lnSpc>
              <a:buNone/>
            </a:pPr>
            <a:r>
              <a:rPr lang="en-US" sz="6600" b="1" kern="0" spc="-157" dirty="0">
                <a:solidFill>
                  <a:srgbClr val="E9E1D2"/>
                </a:solidFill>
                <a:latin typeface="+mj-lt"/>
                <a:ea typeface="Bitter" pitchFamily="34" charset="-122"/>
              </a:rPr>
              <a:t>Nous</a:t>
            </a:r>
            <a:r>
              <a:rPr lang="en-US" sz="7200" b="1" kern="0" spc="-157" dirty="0">
                <a:solidFill>
                  <a:srgbClr val="E9E1D2"/>
                </a:solidFill>
                <a:latin typeface="Bitter" pitchFamily="34" charset="0"/>
                <a:ea typeface="Bitter" pitchFamily="34" charset="-122"/>
              </a:rPr>
              <a:t> </a:t>
            </a:r>
            <a:r>
              <a:rPr lang="en-US" sz="6600" b="1" kern="0" spc="-157" dirty="0" err="1">
                <a:solidFill>
                  <a:srgbClr val="E9E1D2"/>
                </a:solidFill>
                <a:latin typeface="+mj-lt"/>
                <a:ea typeface="Bitter" pitchFamily="34" charset="-122"/>
              </a:rPr>
              <a:t>contacter</a:t>
            </a:r>
            <a:endParaRPr lang="en-US" sz="6600" b="1" kern="0" spc="-157" dirty="0">
              <a:solidFill>
                <a:srgbClr val="E9E1D2"/>
              </a:solidFill>
              <a:latin typeface="+mj-lt"/>
              <a:ea typeface="Bitter" pitchFamily="34" charset="-122"/>
            </a:endParaRPr>
          </a:p>
        </p:txBody>
      </p:sp>
      <p:sp>
        <p:nvSpPr>
          <p:cNvPr id="5" name="Shape 3"/>
          <p:cNvSpPr/>
          <p:nvPr/>
        </p:nvSpPr>
        <p:spPr>
          <a:xfrm>
            <a:off x="2037993" y="3497104"/>
            <a:ext cx="3370064" cy="2373987"/>
          </a:xfrm>
          <a:prstGeom prst="roundRect">
            <a:avLst>
              <a:gd name="adj" fmla="val 4212"/>
            </a:avLst>
          </a:prstGeom>
          <a:solidFill>
            <a:srgbClr val="E9E1D2"/>
          </a:solidFill>
          <a:ln w="13811">
            <a:solidFill>
              <a:srgbClr val="E2C8B5"/>
            </a:solidFill>
            <a:prstDash val="solid"/>
          </a:ln>
        </p:spPr>
        <p:txBody>
          <a:bodyPr/>
          <a:lstStyle/>
          <a:p>
            <a:endParaRPr lang="fr-FR"/>
          </a:p>
        </p:txBody>
      </p:sp>
      <p:sp>
        <p:nvSpPr>
          <p:cNvPr id="6" name="Text 4"/>
          <p:cNvSpPr/>
          <p:nvPr/>
        </p:nvSpPr>
        <p:spPr>
          <a:xfrm>
            <a:off x="2273975" y="3733086"/>
            <a:ext cx="2221944" cy="347186"/>
          </a:xfrm>
          <a:prstGeom prst="rect">
            <a:avLst/>
          </a:prstGeom>
          <a:noFill/>
          <a:ln/>
        </p:spPr>
        <p:txBody>
          <a:bodyPr wrap="none" rtlCol="0" anchor="t"/>
          <a:lstStyle/>
          <a:p>
            <a:pPr marL="0" indent="0">
              <a:lnSpc>
                <a:spcPts val="2734"/>
              </a:lnSpc>
              <a:buNone/>
            </a:pPr>
            <a:r>
              <a:rPr lang="en-US" sz="2187" b="1" kern="0" spc="-66" dirty="0">
                <a:solidFill>
                  <a:srgbClr val="2B2E3C"/>
                </a:solidFill>
                <a:latin typeface="+mj-lt"/>
                <a:ea typeface="Bitter" pitchFamily="34" charset="-122"/>
                <a:cs typeface="Bitter" pitchFamily="34" charset="-120"/>
              </a:rPr>
              <a:t>Adresse</a:t>
            </a:r>
            <a:endParaRPr lang="en-US" sz="2187" b="1" dirty="0">
              <a:latin typeface="+mj-lt"/>
            </a:endParaRPr>
          </a:p>
        </p:txBody>
      </p:sp>
      <p:sp>
        <p:nvSpPr>
          <p:cNvPr id="7" name="Text 5"/>
          <p:cNvSpPr/>
          <p:nvPr/>
        </p:nvSpPr>
        <p:spPr>
          <a:xfrm>
            <a:off x="2273975" y="4213503"/>
            <a:ext cx="2898100" cy="1066205"/>
          </a:xfrm>
          <a:prstGeom prst="rect">
            <a:avLst/>
          </a:prstGeom>
          <a:noFill/>
          <a:ln/>
        </p:spPr>
        <p:txBody>
          <a:bodyPr wrap="square" rtlCol="0" anchor="t"/>
          <a:lstStyle/>
          <a:p>
            <a:pPr marL="0" indent="0">
              <a:lnSpc>
                <a:spcPts val="2799"/>
              </a:lnSpc>
              <a:buNone/>
            </a:pPr>
            <a:r>
              <a:rPr lang="fr-FR" sz="1750" kern="0" spc="-35" dirty="0">
                <a:solidFill>
                  <a:srgbClr val="2B2E3C"/>
                </a:solidFill>
                <a:latin typeface="+mj-lt"/>
                <a:ea typeface="Open Sans" pitchFamily="34" charset="-122"/>
                <a:cs typeface="Open Sans" pitchFamily="34" charset="-120"/>
              </a:rPr>
              <a:t>Le Moulin Nature </a:t>
            </a:r>
          </a:p>
          <a:p>
            <a:pPr marL="0" indent="0">
              <a:lnSpc>
                <a:spcPts val="2799"/>
              </a:lnSpc>
              <a:buNone/>
            </a:pPr>
            <a:r>
              <a:rPr lang="fr-FR" sz="1750" kern="0" spc="-35" dirty="0">
                <a:solidFill>
                  <a:srgbClr val="2B2E3C"/>
                </a:solidFill>
                <a:latin typeface="+mj-lt"/>
                <a:ea typeface="Open Sans" pitchFamily="34" charset="-122"/>
                <a:cs typeface="Open Sans" pitchFamily="34" charset="-120"/>
              </a:rPr>
              <a:t>7, rue de la Savonnerie  68460 LUTTERBACH</a:t>
            </a:r>
          </a:p>
          <a:p>
            <a:pPr marL="0" indent="0">
              <a:lnSpc>
                <a:spcPts val="2799"/>
              </a:lnSpc>
              <a:buNone/>
            </a:pPr>
            <a:r>
              <a:rPr lang="fr-FR" sz="1750" kern="0" spc="-35" dirty="0">
                <a:solidFill>
                  <a:srgbClr val="2B2E3C"/>
                </a:solidFill>
                <a:latin typeface="+mj-lt"/>
                <a:ea typeface="Open Sans" pitchFamily="34" charset="-122"/>
                <a:cs typeface="Open Sans" pitchFamily="34" charset="-120"/>
              </a:rPr>
              <a:t>Tél : 03 89 50 69 50</a:t>
            </a:r>
            <a:endParaRPr lang="en-US" sz="1750" dirty="0">
              <a:latin typeface="+mj-lt"/>
            </a:endParaRPr>
          </a:p>
        </p:txBody>
      </p:sp>
      <p:sp>
        <p:nvSpPr>
          <p:cNvPr id="8" name="Shape 6"/>
          <p:cNvSpPr/>
          <p:nvPr/>
        </p:nvSpPr>
        <p:spPr>
          <a:xfrm>
            <a:off x="5630228" y="3497104"/>
            <a:ext cx="3370064" cy="2373987"/>
          </a:xfrm>
          <a:prstGeom prst="roundRect">
            <a:avLst>
              <a:gd name="adj" fmla="val 4212"/>
            </a:avLst>
          </a:prstGeom>
          <a:solidFill>
            <a:srgbClr val="E9E1D2"/>
          </a:solidFill>
          <a:ln w="13811">
            <a:solidFill>
              <a:srgbClr val="E2C8B5"/>
            </a:solidFill>
            <a:prstDash val="solid"/>
          </a:ln>
        </p:spPr>
        <p:txBody>
          <a:bodyPr/>
          <a:lstStyle/>
          <a:p>
            <a:endParaRPr lang="fr-FR"/>
          </a:p>
        </p:txBody>
      </p:sp>
      <p:sp>
        <p:nvSpPr>
          <p:cNvPr id="9" name="Text 7"/>
          <p:cNvSpPr/>
          <p:nvPr/>
        </p:nvSpPr>
        <p:spPr>
          <a:xfrm>
            <a:off x="5866209" y="3733086"/>
            <a:ext cx="2349460" cy="347186"/>
          </a:xfrm>
          <a:prstGeom prst="rect">
            <a:avLst/>
          </a:prstGeom>
          <a:noFill/>
          <a:ln/>
        </p:spPr>
        <p:txBody>
          <a:bodyPr wrap="none" rtlCol="0" anchor="t"/>
          <a:lstStyle/>
          <a:p>
            <a:pPr>
              <a:lnSpc>
                <a:spcPts val="2734"/>
              </a:lnSpc>
            </a:pPr>
            <a:r>
              <a:rPr lang="en-US" sz="2187" b="1" kern="0" spc="-66" dirty="0" err="1">
                <a:solidFill>
                  <a:srgbClr val="2B2E3C"/>
                </a:solidFill>
                <a:latin typeface="+mj-lt"/>
                <a:ea typeface="Bitter" pitchFamily="34" charset="-122"/>
              </a:rPr>
              <a:t>Accueil</a:t>
            </a:r>
            <a:r>
              <a:rPr lang="en-US" sz="2187" b="1" kern="0" spc="-66" dirty="0">
                <a:solidFill>
                  <a:srgbClr val="2B2E3C"/>
                </a:solidFill>
                <a:latin typeface="+mj-lt"/>
                <a:ea typeface="Bitter" pitchFamily="34" charset="-122"/>
              </a:rPr>
              <a:t> </a:t>
            </a:r>
            <a:r>
              <a:rPr lang="en-US" sz="2187" b="1" kern="0" spc="-66" dirty="0" err="1">
                <a:solidFill>
                  <a:srgbClr val="2B2E3C"/>
                </a:solidFill>
                <a:latin typeface="+mj-lt"/>
                <a:ea typeface="Bitter" pitchFamily="34" charset="-122"/>
              </a:rPr>
              <a:t>téléphonique</a:t>
            </a:r>
            <a:endParaRPr lang="en-US" sz="2187" b="1" kern="0" spc="-66" dirty="0">
              <a:solidFill>
                <a:srgbClr val="2B2E3C"/>
              </a:solidFill>
              <a:latin typeface="+mj-lt"/>
              <a:ea typeface="Bitter" pitchFamily="34" charset="-122"/>
            </a:endParaRPr>
          </a:p>
        </p:txBody>
      </p:sp>
      <p:sp>
        <p:nvSpPr>
          <p:cNvPr id="10" name="Text 8"/>
          <p:cNvSpPr/>
          <p:nvPr/>
        </p:nvSpPr>
        <p:spPr>
          <a:xfrm>
            <a:off x="5866209" y="4213503"/>
            <a:ext cx="2898100" cy="1421606"/>
          </a:xfrm>
          <a:prstGeom prst="rect">
            <a:avLst/>
          </a:prstGeom>
          <a:noFill/>
          <a:ln/>
        </p:spPr>
        <p:txBody>
          <a:bodyPr wrap="square" rtlCol="0" anchor="t"/>
          <a:lstStyle/>
          <a:p>
            <a:pPr>
              <a:lnSpc>
                <a:spcPts val="2799"/>
              </a:lnSpc>
            </a:pPr>
            <a:r>
              <a:rPr lang="en-US" sz="1750" kern="0" spc="-35" dirty="0">
                <a:solidFill>
                  <a:srgbClr val="2B2E3C"/>
                </a:solidFill>
                <a:latin typeface="+mj-lt"/>
                <a:ea typeface="Open Sans" pitchFamily="34" charset="-122"/>
                <a:cs typeface="Open Sans" pitchFamily="34" charset="-120"/>
              </a:rPr>
              <a:t>Du </a:t>
            </a:r>
            <a:r>
              <a:rPr lang="en-US" sz="1750" kern="0" spc="-35" dirty="0" err="1">
                <a:solidFill>
                  <a:srgbClr val="2B2E3C"/>
                </a:solidFill>
                <a:latin typeface="+mj-lt"/>
                <a:ea typeface="Open Sans" pitchFamily="34" charset="-122"/>
                <a:cs typeface="Open Sans" pitchFamily="34" charset="-120"/>
              </a:rPr>
              <a:t>lundi</a:t>
            </a:r>
            <a:r>
              <a:rPr lang="en-US" sz="1750" kern="0" spc="-35" dirty="0">
                <a:solidFill>
                  <a:srgbClr val="2B2E3C"/>
                </a:solidFill>
                <a:latin typeface="+mj-lt"/>
                <a:ea typeface="Open Sans" pitchFamily="34" charset="-122"/>
                <a:cs typeface="Open Sans" pitchFamily="34" charset="-120"/>
              </a:rPr>
              <a:t> au </a:t>
            </a:r>
            <a:r>
              <a:rPr lang="en-US" sz="1750" kern="0" spc="-35" dirty="0" err="1">
                <a:solidFill>
                  <a:srgbClr val="2B2E3C"/>
                </a:solidFill>
                <a:latin typeface="+mj-lt"/>
                <a:ea typeface="Open Sans" pitchFamily="34" charset="-122"/>
                <a:cs typeface="Open Sans" pitchFamily="34" charset="-120"/>
              </a:rPr>
              <a:t>vendredi</a:t>
            </a:r>
            <a:r>
              <a:rPr lang="en-US" sz="1750" kern="0" spc="-35" dirty="0">
                <a:solidFill>
                  <a:srgbClr val="2B2E3C"/>
                </a:solidFill>
                <a:latin typeface="+mj-lt"/>
                <a:ea typeface="Open Sans" pitchFamily="34" charset="-122"/>
                <a:cs typeface="Open Sans" pitchFamily="34" charset="-120"/>
              </a:rPr>
              <a:t> : </a:t>
            </a:r>
          </a:p>
          <a:p>
            <a:pPr>
              <a:lnSpc>
                <a:spcPts val="2799"/>
              </a:lnSpc>
            </a:pPr>
            <a:r>
              <a:rPr lang="en-US" sz="1750" kern="0" spc="-35" dirty="0">
                <a:solidFill>
                  <a:srgbClr val="2B2E3C"/>
                </a:solidFill>
                <a:latin typeface="+mj-lt"/>
                <a:ea typeface="Open Sans" pitchFamily="34" charset="-122"/>
                <a:cs typeface="Open Sans" pitchFamily="34" charset="-120"/>
              </a:rPr>
              <a:t>de 8h à 9h </a:t>
            </a:r>
          </a:p>
          <a:p>
            <a:pPr>
              <a:lnSpc>
                <a:spcPts val="2799"/>
              </a:lnSpc>
            </a:pPr>
            <a:r>
              <a:rPr lang="en-US" sz="1750" kern="0" spc="-35" dirty="0">
                <a:solidFill>
                  <a:srgbClr val="2B2E3C"/>
                </a:solidFill>
                <a:latin typeface="+mj-lt"/>
                <a:ea typeface="Open Sans" pitchFamily="34" charset="-122"/>
                <a:cs typeface="Open Sans" pitchFamily="34" charset="-120"/>
              </a:rPr>
              <a:t>de 11h à 12h30 </a:t>
            </a:r>
          </a:p>
          <a:p>
            <a:pPr>
              <a:lnSpc>
                <a:spcPts val="2799"/>
              </a:lnSpc>
            </a:pPr>
            <a:r>
              <a:rPr lang="en-US" sz="1750" kern="0" spc="-35" dirty="0">
                <a:solidFill>
                  <a:srgbClr val="2B2E3C"/>
                </a:solidFill>
                <a:latin typeface="+mj-lt"/>
                <a:ea typeface="Open Sans" pitchFamily="34" charset="-122"/>
                <a:cs typeface="Open Sans" pitchFamily="34" charset="-120"/>
              </a:rPr>
              <a:t>de 14h à 17h30</a:t>
            </a:r>
          </a:p>
        </p:txBody>
      </p:sp>
      <p:sp>
        <p:nvSpPr>
          <p:cNvPr id="11" name="Shape 9"/>
          <p:cNvSpPr/>
          <p:nvPr/>
        </p:nvSpPr>
        <p:spPr>
          <a:xfrm>
            <a:off x="9222462" y="3459836"/>
            <a:ext cx="3370064" cy="2373987"/>
          </a:xfrm>
          <a:prstGeom prst="roundRect">
            <a:avLst>
              <a:gd name="adj" fmla="val 4212"/>
            </a:avLst>
          </a:prstGeom>
          <a:solidFill>
            <a:srgbClr val="E9E1D2"/>
          </a:solidFill>
          <a:ln w="13811">
            <a:solidFill>
              <a:srgbClr val="E2C8B5"/>
            </a:solidFill>
            <a:prstDash val="solid"/>
          </a:ln>
        </p:spPr>
        <p:txBody>
          <a:bodyPr/>
          <a:lstStyle/>
          <a:p>
            <a:endParaRPr lang="fr-FR"/>
          </a:p>
        </p:txBody>
      </p:sp>
      <p:sp>
        <p:nvSpPr>
          <p:cNvPr id="12" name="Text 10"/>
          <p:cNvSpPr/>
          <p:nvPr/>
        </p:nvSpPr>
        <p:spPr>
          <a:xfrm>
            <a:off x="9458443" y="3733086"/>
            <a:ext cx="2691515" cy="347186"/>
          </a:xfrm>
          <a:prstGeom prst="rect">
            <a:avLst/>
          </a:prstGeom>
          <a:noFill/>
          <a:ln/>
        </p:spPr>
        <p:txBody>
          <a:bodyPr wrap="none" rtlCol="0" anchor="t"/>
          <a:lstStyle/>
          <a:p>
            <a:pPr>
              <a:lnSpc>
                <a:spcPts val="2734"/>
              </a:lnSpc>
            </a:pPr>
            <a:r>
              <a:rPr lang="en-US" sz="2187" b="1" kern="0" spc="-66" dirty="0" err="1">
                <a:solidFill>
                  <a:srgbClr val="2B2E3C"/>
                </a:solidFill>
                <a:latin typeface="+mj-lt"/>
                <a:ea typeface="Bitter" pitchFamily="34" charset="-122"/>
              </a:rPr>
              <a:t>Accueil</a:t>
            </a:r>
            <a:r>
              <a:rPr lang="en-US" sz="2187" b="1" kern="0" spc="-66" dirty="0">
                <a:solidFill>
                  <a:srgbClr val="2B2E3C"/>
                </a:solidFill>
                <a:latin typeface="+mj-lt"/>
                <a:ea typeface="Bitter" pitchFamily="34" charset="-122"/>
              </a:rPr>
              <a:t> et inscription</a:t>
            </a:r>
          </a:p>
        </p:txBody>
      </p:sp>
      <p:sp>
        <p:nvSpPr>
          <p:cNvPr id="13" name="Text 11"/>
          <p:cNvSpPr/>
          <p:nvPr/>
        </p:nvSpPr>
        <p:spPr>
          <a:xfrm>
            <a:off x="9458444" y="4213503"/>
            <a:ext cx="2898100" cy="1421606"/>
          </a:xfrm>
          <a:prstGeom prst="rect">
            <a:avLst/>
          </a:prstGeom>
          <a:noFill/>
          <a:ln/>
        </p:spPr>
        <p:txBody>
          <a:bodyPr wrap="square" rtlCol="0" anchor="t"/>
          <a:lstStyle/>
          <a:p>
            <a:pPr>
              <a:lnSpc>
                <a:spcPts val="2799"/>
              </a:lnSpc>
            </a:pPr>
            <a:r>
              <a:rPr lang="fr-FR" sz="1750" kern="0" spc="-35" dirty="0">
                <a:solidFill>
                  <a:srgbClr val="2B2E3C"/>
                </a:solidFill>
                <a:latin typeface="+mj-lt"/>
                <a:ea typeface="Open Sans" pitchFamily="34" charset="-122"/>
                <a:cs typeface="Open Sans" pitchFamily="34" charset="-120"/>
              </a:rPr>
              <a:t>Du lundi au vendredi :</a:t>
            </a:r>
          </a:p>
          <a:p>
            <a:pPr>
              <a:lnSpc>
                <a:spcPts val="2799"/>
              </a:lnSpc>
            </a:pPr>
            <a:r>
              <a:rPr lang="fr-FR" sz="1750" kern="0" spc="-35" dirty="0">
                <a:solidFill>
                  <a:srgbClr val="2B2E3C"/>
                </a:solidFill>
                <a:latin typeface="+mj-lt"/>
                <a:ea typeface="Open Sans" pitchFamily="34" charset="-122"/>
                <a:cs typeface="Open Sans" pitchFamily="34" charset="-120"/>
              </a:rPr>
              <a:t>de 8h-12h30 et 14h-18h</a:t>
            </a:r>
            <a:endParaRPr lang="en-US" sz="1750" kern="0" spc="-35" dirty="0">
              <a:solidFill>
                <a:srgbClr val="2B2E3C"/>
              </a:solidFill>
              <a:latin typeface="+mj-lt"/>
              <a:ea typeface="Open Sans" pitchFamily="34" charset="-122"/>
              <a:cs typeface="Open Sans" pitchFamily="34" charset="-120"/>
            </a:endParaRPr>
          </a:p>
        </p:txBody>
      </p:sp>
      <p:pic>
        <p:nvPicPr>
          <p:cNvPr id="15" name="Image 14">
            <a:extLst>
              <a:ext uri="{FF2B5EF4-FFF2-40B4-BE49-F238E27FC236}">
                <a16:creationId xmlns:a16="http://schemas.microsoft.com/office/drawing/2014/main" id="{19D07999-188F-F927-293E-D86846C6DB87}"/>
              </a:ext>
            </a:extLst>
          </p:cNvPr>
          <p:cNvPicPr>
            <a:picLocks noChangeAspect="1"/>
          </p:cNvPicPr>
          <p:nvPr/>
        </p:nvPicPr>
        <p:blipFill>
          <a:blip r:embed="rId3"/>
          <a:stretch>
            <a:fillRect/>
          </a:stretch>
        </p:blipFill>
        <p:spPr>
          <a:xfrm>
            <a:off x="4683512" y="1556699"/>
            <a:ext cx="4774932" cy="664522"/>
          </a:xfrm>
          <a:prstGeom prst="rect">
            <a:avLst/>
          </a:prstGeom>
        </p:spPr>
      </p:pic>
      <p:pic>
        <p:nvPicPr>
          <p:cNvPr id="17" name="Image 16">
            <a:extLst>
              <a:ext uri="{FF2B5EF4-FFF2-40B4-BE49-F238E27FC236}">
                <a16:creationId xmlns:a16="http://schemas.microsoft.com/office/drawing/2014/main" id="{C07F37F9-3B08-C8CE-6D14-9C15D47C9732}"/>
              </a:ext>
            </a:extLst>
          </p:cNvPr>
          <p:cNvPicPr>
            <a:picLocks noChangeAspect="1"/>
          </p:cNvPicPr>
          <p:nvPr/>
        </p:nvPicPr>
        <p:blipFill>
          <a:blip r:embed="rId4"/>
          <a:stretch>
            <a:fillRect/>
          </a:stretch>
        </p:blipFill>
        <p:spPr>
          <a:xfrm>
            <a:off x="716018" y="836548"/>
            <a:ext cx="2226879" cy="22751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fr-FR"/>
          </a:p>
        </p:txBody>
      </p:sp>
      <p:sp>
        <p:nvSpPr>
          <p:cNvPr id="3" name="Shape 1"/>
          <p:cNvSpPr/>
          <p:nvPr/>
        </p:nvSpPr>
        <p:spPr>
          <a:xfrm>
            <a:off x="-1" y="0"/>
            <a:ext cx="14630400" cy="8229600"/>
          </a:xfrm>
          <a:prstGeom prst="rect">
            <a:avLst/>
          </a:prstGeom>
          <a:solidFill>
            <a:schemeClr val="bg1"/>
          </a:solidFill>
          <a:ln/>
        </p:spPr>
        <p:txBody>
          <a:bodyPr/>
          <a:lstStyle/>
          <a:p>
            <a:endParaRPr lang="fr-FR"/>
          </a:p>
        </p:txBody>
      </p:sp>
      <p:sp>
        <p:nvSpPr>
          <p:cNvPr id="4" name="Text 2"/>
          <p:cNvSpPr/>
          <p:nvPr/>
        </p:nvSpPr>
        <p:spPr>
          <a:xfrm>
            <a:off x="3420610" y="580734"/>
            <a:ext cx="7789179" cy="694373"/>
          </a:xfrm>
          <a:prstGeom prst="rect">
            <a:avLst/>
          </a:prstGeom>
          <a:noFill/>
          <a:ln/>
        </p:spPr>
        <p:txBody>
          <a:bodyPr wrap="none" rtlCol="0" anchor="t"/>
          <a:lstStyle/>
          <a:p>
            <a:pPr marL="0" indent="0" algn="ctr">
              <a:lnSpc>
                <a:spcPts val="5468"/>
              </a:lnSpc>
              <a:buNone/>
            </a:pPr>
            <a:r>
              <a:rPr lang="en-US" sz="6600" b="1" kern="0" spc="-157" dirty="0" err="1">
                <a:solidFill>
                  <a:srgbClr val="E9E1D2"/>
                </a:solidFill>
                <a:latin typeface="+mj-lt"/>
                <a:ea typeface="Bitter" pitchFamily="34" charset="-122"/>
              </a:rPr>
              <a:t>Consignes</a:t>
            </a:r>
            <a:r>
              <a:rPr lang="en-US" sz="7200" b="1" kern="0" spc="-157" dirty="0">
                <a:solidFill>
                  <a:srgbClr val="E9E1D2"/>
                </a:solidFill>
                <a:latin typeface="Bitter" pitchFamily="34" charset="0"/>
                <a:ea typeface="Bitter" pitchFamily="34" charset="-122"/>
              </a:rPr>
              <a:t> </a:t>
            </a:r>
            <a:r>
              <a:rPr lang="en-US" sz="6600" b="1" kern="0" spc="-157" dirty="0" err="1">
                <a:solidFill>
                  <a:srgbClr val="E9E1D2"/>
                </a:solidFill>
                <a:latin typeface="+mj-lt"/>
                <a:ea typeface="Bitter" pitchFamily="34" charset="-122"/>
              </a:rPr>
              <a:t>d’accès</a:t>
            </a:r>
            <a:endParaRPr lang="en-US" sz="6600" b="1" kern="0" spc="-157" dirty="0">
              <a:solidFill>
                <a:srgbClr val="E9E1D2"/>
              </a:solidFill>
              <a:latin typeface="+mj-lt"/>
              <a:ea typeface="Bitter" pitchFamily="34" charset="-122"/>
            </a:endParaRPr>
          </a:p>
        </p:txBody>
      </p:sp>
      <p:sp>
        <p:nvSpPr>
          <p:cNvPr id="5" name="Text 3"/>
          <p:cNvSpPr/>
          <p:nvPr/>
        </p:nvSpPr>
        <p:spPr>
          <a:xfrm>
            <a:off x="1160654" y="2393893"/>
            <a:ext cx="5003939" cy="347186"/>
          </a:xfrm>
          <a:prstGeom prst="rect">
            <a:avLst/>
          </a:prstGeom>
          <a:noFill/>
          <a:ln/>
        </p:spPr>
        <p:txBody>
          <a:bodyPr wrap="none" rtlCol="0" anchor="t"/>
          <a:lstStyle/>
          <a:p>
            <a:pPr marL="0" indent="0" algn="ctr">
              <a:lnSpc>
                <a:spcPts val="2734"/>
              </a:lnSpc>
              <a:buNone/>
            </a:pPr>
            <a:r>
              <a:rPr lang="en-US" sz="3200" kern="0" spc="-66" dirty="0">
                <a:solidFill>
                  <a:srgbClr val="698A73"/>
                </a:solidFill>
                <a:latin typeface="+mj-lt"/>
                <a:ea typeface="Bitter" pitchFamily="34" charset="-122"/>
                <a:cs typeface="Bitter" pitchFamily="34" charset="-120"/>
              </a:rPr>
              <a:t>En transport </a:t>
            </a:r>
            <a:r>
              <a:rPr lang="en-US" sz="3200" kern="0" spc="-66" dirty="0" err="1">
                <a:solidFill>
                  <a:srgbClr val="698A73"/>
                </a:solidFill>
                <a:latin typeface="+mj-lt"/>
                <a:ea typeface="Bitter" pitchFamily="34" charset="-122"/>
                <a:cs typeface="Bitter" pitchFamily="34" charset="-120"/>
              </a:rPr>
              <a:t>en</a:t>
            </a:r>
            <a:r>
              <a:rPr lang="en-US" sz="3200" kern="0" spc="-66" dirty="0">
                <a:solidFill>
                  <a:srgbClr val="698A73"/>
                </a:solidFill>
                <a:latin typeface="+mj-lt"/>
                <a:ea typeface="Bitter" pitchFamily="34" charset="-122"/>
                <a:cs typeface="Bitter" pitchFamily="34" charset="-120"/>
              </a:rPr>
              <a:t> </a:t>
            </a:r>
            <a:r>
              <a:rPr lang="en-US" sz="3200" kern="0" spc="-66" dirty="0" err="1">
                <a:solidFill>
                  <a:srgbClr val="698A73"/>
                </a:solidFill>
                <a:latin typeface="+mj-lt"/>
                <a:ea typeface="Bitter" pitchFamily="34" charset="-122"/>
                <a:cs typeface="Bitter" pitchFamily="34" charset="-120"/>
              </a:rPr>
              <a:t>commun</a:t>
            </a:r>
            <a:endParaRPr lang="en-US" sz="3200" dirty="0">
              <a:solidFill>
                <a:srgbClr val="698A73"/>
              </a:solidFill>
              <a:latin typeface="+mj-lt"/>
            </a:endParaRPr>
          </a:p>
        </p:txBody>
      </p:sp>
      <p:sp>
        <p:nvSpPr>
          <p:cNvPr id="6" name="Text 4"/>
          <p:cNvSpPr/>
          <p:nvPr/>
        </p:nvSpPr>
        <p:spPr>
          <a:xfrm>
            <a:off x="798326" y="3255869"/>
            <a:ext cx="5728597" cy="4173634"/>
          </a:xfrm>
          <a:prstGeom prst="rect">
            <a:avLst/>
          </a:prstGeom>
          <a:noFill/>
          <a:ln/>
        </p:spPr>
        <p:txBody>
          <a:bodyPr wrap="square" rtlCol="0" anchor="t"/>
          <a:lstStyle/>
          <a:p>
            <a:pPr marL="0" indent="0" algn="just">
              <a:lnSpc>
                <a:spcPts val="2799"/>
              </a:lnSpc>
              <a:buNone/>
            </a:pPr>
            <a:r>
              <a:rPr lang="fr-FR" b="1" kern="0" spc="-35" dirty="0">
                <a:solidFill>
                  <a:srgbClr val="2B2E3C"/>
                </a:solidFill>
                <a:latin typeface="+mj-lt"/>
                <a:ea typeface="Open Sans" pitchFamily="34" charset="-122"/>
                <a:cs typeface="Open Sans" pitchFamily="34" charset="-120"/>
              </a:rPr>
              <a:t>A vélo </a:t>
            </a:r>
            <a:r>
              <a:rPr lang="fr-FR" kern="0" spc="-35" dirty="0">
                <a:solidFill>
                  <a:srgbClr val="2B2E3C"/>
                </a:solidFill>
                <a:latin typeface="+mj-lt"/>
                <a:ea typeface="Open Sans" pitchFamily="34" charset="-122"/>
                <a:cs typeface="Open Sans" pitchFamily="34" charset="-120"/>
              </a:rPr>
              <a:t>: En attendant le retour de la passerelle, découvrez le trajet en cliquant ici, depuis la gare de Lutterbach.</a:t>
            </a:r>
          </a:p>
          <a:p>
            <a:pPr marL="0" indent="0" algn="just">
              <a:lnSpc>
                <a:spcPts val="2799"/>
              </a:lnSpc>
              <a:buNone/>
            </a:pPr>
            <a:endParaRPr lang="fr-FR" kern="0" spc="-35" dirty="0">
              <a:solidFill>
                <a:srgbClr val="2B2E3C"/>
              </a:solidFill>
              <a:latin typeface="+mj-lt"/>
              <a:ea typeface="Open Sans" pitchFamily="34" charset="-122"/>
              <a:cs typeface="Open Sans" pitchFamily="34" charset="-120"/>
            </a:endParaRPr>
          </a:p>
          <a:p>
            <a:pPr marL="0" indent="0" algn="just">
              <a:lnSpc>
                <a:spcPts val="2799"/>
              </a:lnSpc>
              <a:buNone/>
            </a:pPr>
            <a:r>
              <a:rPr lang="fr-FR" b="1" kern="0" spc="-35" dirty="0">
                <a:solidFill>
                  <a:srgbClr val="2B2E3C"/>
                </a:solidFill>
                <a:latin typeface="+mj-lt"/>
                <a:ea typeface="Open Sans" pitchFamily="34" charset="-122"/>
                <a:cs typeface="Open Sans" pitchFamily="34" charset="-120"/>
              </a:rPr>
              <a:t>En bus </a:t>
            </a:r>
            <a:r>
              <a:rPr lang="fr-FR" kern="0" spc="-35" dirty="0">
                <a:solidFill>
                  <a:srgbClr val="2B2E3C"/>
                </a:solidFill>
                <a:latin typeface="+mj-lt"/>
                <a:ea typeface="Open Sans" pitchFamily="34" charset="-122"/>
                <a:cs typeface="Open Sans" pitchFamily="34" charset="-120"/>
              </a:rPr>
              <a:t>: La passerelle étant hors service, utilisez la ligne 17 depuis la gare de Lutterbach, en vous arrêtant à l’arrêt Savonnerie. Il ne vous restera alors qu’à suivre les indications pour venir au Moulin Nature.</a:t>
            </a:r>
          </a:p>
          <a:p>
            <a:pPr marL="0" indent="0" algn="just">
              <a:lnSpc>
                <a:spcPts val="2799"/>
              </a:lnSpc>
              <a:buNone/>
            </a:pPr>
            <a:endParaRPr lang="fr-FR" kern="0" spc="-35" dirty="0">
              <a:solidFill>
                <a:srgbClr val="2B2E3C"/>
              </a:solidFill>
              <a:latin typeface="+mj-lt"/>
              <a:ea typeface="Open Sans" pitchFamily="34" charset="-122"/>
              <a:cs typeface="Open Sans" pitchFamily="34" charset="-120"/>
            </a:endParaRPr>
          </a:p>
          <a:p>
            <a:pPr marL="0" indent="0" algn="just">
              <a:lnSpc>
                <a:spcPts val="2799"/>
              </a:lnSpc>
              <a:buNone/>
            </a:pPr>
            <a:r>
              <a:rPr lang="fr-FR" b="1" kern="0" spc="-35" dirty="0">
                <a:solidFill>
                  <a:srgbClr val="2B2E3C"/>
                </a:solidFill>
                <a:latin typeface="+mj-lt"/>
                <a:ea typeface="Open Sans" pitchFamily="34" charset="-122"/>
                <a:cs typeface="Open Sans" pitchFamily="34" charset="-120"/>
              </a:rPr>
              <a:t>En train </a:t>
            </a:r>
            <a:r>
              <a:rPr lang="fr-FR" kern="0" spc="-35" dirty="0">
                <a:solidFill>
                  <a:srgbClr val="2B2E3C"/>
                </a:solidFill>
                <a:latin typeface="+mj-lt"/>
                <a:ea typeface="Open Sans" pitchFamily="34" charset="-122"/>
                <a:cs typeface="Open Sans" pitchFamily="34" charset="-120"/>
              </a:rPr>
              <a:t>: Arrêt en gare de Lutterbach puis 15 mn à pied. Découvrez le trajet en cliquant ici.</a:t>
            </a:r>
            <a:endParaRPr lang="en-US" dirty="0">
              <a:latin typeface="+mj-lt"/>
            </a:endParaRPr>
          </a:p>
        </p:txBody>
      </p:sp>
      <p:sp>
        <p:nvSpPr>
          <p:cNvPr id="7" name="Text 5"/>
          <p:cNvSpPr/>
          <p:nvPr/>
        </p:nvSpPr>
        <p:spPr>
          <a:xfrm>
            <a:off x="9691258" y="2393054"/>
            <a:ext cx="2479000" cy="347186"/>
          </a:xfrm>
          <a:prstGeom prst="rect">
            <a:avLst/>
          </a:prstGeom>
          <a:noFill/>
          <a:ln/>
        </p:spPr>
        <p:txBody>
          <a:bodyPr wrap="none" rtlCol="0" anchor="t"/>
          <a:lstStyle/>
          <a:p>
            <a:pPr marL="0" indent="0" algn="ctr">
              <a:lnSpc>
                <a:spcPts val="2734"/>
              </a:lnSpc>
              <a:buNone/>
            </a:pPr>
            <a:r>
              <a:rPr lang="en-US" sz="3200" kern="0" spc="-66" dirty="0">
                <a:solidFill>
                  <a:srgbClr val="698A73"/>
                </a:solidFill>
                <a:latin typeface="+mj-lt"/>
                <a:ea typeface="Bitter" pitchFamily="34" charset="-122"/>
              </a:rPr>
              <a:t>En voiture</a:t>
            </a:r>
          </a:p>
        </p:txBody>
      </p:sp>
      <p:sp>
        <p:nvSpPr>
          <p:cNvPr id="8" name="Text 6"/>
          <p:cNvSpPr/>
          <p:nvPr/>
        </p:nvSpPr>
        <p:spPr>
          <a:xfrm>
            <a:off x="7893269" y="3100201"/>
            <a:ext cx="6074979" cy="4832156"/>
          </a:xfrm>
          <a:prstGeom prst="rect">
            <a:avLst/>
          </a:prstGeom>
          <a:noFill/>
          <a:ln/>
        </p:spPr>
        <p:txBody>
          <a:bodyPr wrap="square" rtlCol="0" anchor="t"/>
          <a:lstStyle/>
          <a:p>
            <a:pPr marL="0" indent="0" algn="just">
              <a:lnSpc>
                <a:spcPts val="2799"/>
              </a:lnSpc>
              <a:buNone/>
            </a:pPr>
            <a:r>
              <a:rPr lang="fr-FR" b="1" kern="0" spc="-35" dirty="0">
                <a:solidFill>
                  <a:srgbClr val="2B2E3C"/>
                </a:solidFill>
                <a:latin typeface="+mj-lt"/>
                <a:ea typeface="Open Sans" pitchFamily="34" charset="-122"/>
                <a:cs typeface="Open Sans" pitchFamily="34" charset="-120"/>
              </a:rPr>
              <a:t>Par autoroute A36 </a:t>
            </a:r>
            <a:r>
              <a:rPr lang="fr-FR" kern="0" spc="-35" dirty="0">
                <a:solidFill>
                  <a:srgbClr val="2B2E3C"/>
                </a:solidFill>
                <a:latin typeface="+mj-lt"/>
                <a:ea typeface="Open Sans" pitchFamily="34" charset="-122"/>
                <a:cs typeface="Open Sans" pitchFamily="34" charset="-120"/>
              </a:rPr>
              <a:t>sortie 16b-Thann ; puis première sortie : Reiningue ; puis ZA la Savonnerie /CINE Le Moulin. Dans la ZA, prendre première à droite, le Moulin est en face de vous.</a:t>
            </a:r>
          </a:p>
          <a:p>
            <a:pPr marL="0" indent="0" algn="just">
              <a:lnSpc>
                <a:spcPts val="2799"/>
              </a:lnSpc>
              <a:buNone/>
            </a:pPr>
            <a:endParaRPr lang="fr-FR" kern="0" spc="-35" dirty="0">
              <a:solidFill>
                <a:srgbClr val="2B2E3C"/>
              </a:solidFill>
              <a:latin typeface="+mj-lt"/>
              <a:ea typeface="Open Sans" pitchFamily="34" charset="-122"/>
              <a:cs typeface="Open Sans" pitchFamily="34" charset="-120"/>
            </a:endParaRPr>
          </a:p>
          <a:p>
            <a:pPr marL="0" indent="0" algn="just">
              <a:lnSpc>
                <a:spcPts val="2799"/>
              </a:lnSpc>
              <a:buNone/>
            </a:pPr>
            <a:r>
              <a:rPr lang="fr-FR" b="1" kern="0" spc="-35" dirty="0">
                <a:solidFill>
                  <a:srgbClr val="2B2E3C"/>
                </a:solidFill>
                <a:latin typeface="+mj-lt"/>
                <a:ea typeface="Open Sans" pitchFamily="34" charset="-122"/>
                <a:cs typeface="Open Sans" pitchFamily="34" charset="-120"/>
              </a:rPr>
              <a:t>Par voie rapide </a:t>
            </a:r>
            <a:r>
              <a:rPr lang="fr-FR" kern="0" spc="-35" dirty="0">
                <a:solidFill>
                  <a:srgbClr val="2B2E3C"/>
                </a:solidFill>
                <a:latin typeface="+mj-lt"/>
                <a:ea typeface="Open Sans" pitchFamily="34" charset="-122"/>
                <a:cs typeface="Open Sans" pitchFamily="34" charset="-120"/>
              </a:rPr>
              <a:t>(N66), sortie Lutterbach puis direction Reiningue, puis ZA la Savonnerie /CINE Le Moulin. Dans la ZA, prendre première à droite, le Moulin est en face de vous.</a:t>
            </a:r>
          </a:p>
          <a:p>
            <a:pPr marL="0" indent="0" algn="just">
              <a:lnSpc>
                <a:spcPts val="2799"/>
              </a:lnSpc>
              <a:buNone/>
            </a:pPr>
            <a:endParaRPr lang="fr-FR" kern="0" spc="-35" dirty="0">
              <a:solidFill>
                <a:srgbClr val="2B2E3C"/>
              </a:solidFill>
              <a:latin typeface="+mj-lt"/>
              <a:ea typeface="Open Sans" pitchFamily="34" charset="-122"/>
              <a:cs typeface="Open Sans" pitchFamily="34" charset="-120"/>
            </a:endParaRPr>
          </a:p>
          <a:p>
            <a:pPr marL="0" indent="0" algn="just">
              <a:lnSpc>
                <a:spcPts val="2799"/>
              </a:lnSpc>
              <a:buNone/>
            </a:pPr>
            <a:r>
              <a:rPr lang="fr-FR" b="1" kern="0" spc="-35" dirty="0">
                <a:solidFill>
                  <a:srgbClr val="2B2E3C"/>
                </a:solidFill>
                <a:latin typeface="+mj-lt"/>
                <a:ea typeface="Open Sans" pitchFamily="34" charset="-122"/>
                <a:cs typeface="Open Sans" pitchFamily="34" charset="-120"/>
              </a:rPr>
              <a:t>Depuis Lutterbach</a:t>
            </a:r>
            <a:r>
              <a:rPr lang="fr-FR" kern="0" spc="-35" dirty="0">
                <a:solidFill>
                  <a:srgbClr val="2B2E3C"/>
                </a:solidFill>
                <a:latin typeface="+mj-lt"/>
                <a:ea typeface="Open Sans" pitchFamily="34" charset="-122"/>
                <a:cs typeface="Open Sans" pitchFamily="34" charset="-120"/>
              </a:rPr>
              <a:t>, direction Reiningue puis ZA la Savonnerie /CINE Le Moulin. Dans la ZA, prendre première à droite, le Moulin est en face de vous.</a:t>
            </a:r>
            <a:endParaRPr lang="en-US" dirty="0">
              <a:latin typeface="+mj-lt"/>
            </a:endParaRPr>
          </a:p>
        </p:txBody>
      </p:sp>
      <p:pic>
        <p:nvPicPr>
          <p:cNvPr id="12" name="Image 11">
            <a:extLst>
              <a:ext uri="{FF2B5EF4-FFF2-40B4-BE49-F238E27FC236}">
                <a16:creationId xmlns:a16="http://schemas.microsoft.com/office/drawing/2014/main" id="{0BC0AF39-4040-89DA-D0D3-F2F254EF1FCD}"/>
              </a:ext>
            </a:extLst>
          </p:cNvPr>
          <p:cNvPicPr>
            <a:picLocks noChangeAspect="1"/>
          </p:cNvPicPr>
          <p:nvPr/>
        </p:nvPicPr>
        <p:blipFill>
          <a:blip r:embed="rId3"/>
          <a:stretch>
            <a:fillRect/>
          </a:stretch>
        </p:blipFill>
        <p:spPr>
          <a:xfrm>
            <a:off x="4527395" y="1391790"/>
            <a:ext cx="5728596" cy="6645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23278708-CD42-E97C-3415-E029AB8D2932}"/>
              </a:ext>
            </a:extLst>
          </p:cNvPr>
          <p:cNvSpPr/>
          <p:nvPr/>
        </p:nvSpPr>
        <p:spPr>
          <a:xfrm>
            <a:off x="3130105" y="485765"/>
            <a:ext cx="8521008" cy="694373"/>
          </a:xfrm>
          <a:prstGeom prst="rect">
            <a:avLst/>
          </a:prstGeom>
          <a:noFill/>
          <a:ln/>
        </p:spPr>
        <p:txBody>
          <a:bodyPr wrap="none" rtlCol="0" anchor="t"/>
          <a:lstStyle/>
          <a:p>
            <a:pPr marL="0" indent="0" algn="ctr">
              <a:lnSpc>
                <a:spcPts val="5468"/>
              </a:lnSpc>
              <a:buNone/>
            </a:pPr>
            <a:r>
              <a:rPr lang="en-US" sz="6600" b="1" kern="0" spc="-157" dirty="0" err="1">
                <a:solidFill>
                  <a:srgbClr val="E9E1D2"/>
                </a:solidFill>
                <a:latin typeface="+mj-lt"/>
                <a:ea typeface="Bitter" pitchFamily="34" charset="-122"/>
              </a:rPr>
              <a:t>Règlement</a:t>
            </a:r>
            <a:r>
              <a:rPr lang="en-US" sz="7200" b="1" kern="0" spc="-157" dirty="0">
                <a:solidFill>
                  <a:srgbClr val="E9E1D2"/>
                </a:solidFill>
                <a:latin typeface="Bitter" pitchFamily="34" charset="0"/>
                <a:ea typeface="Bitter" pitchFamily="34" charset="-122"/>
              </a:rPr>
              <a:t> </a:t>
            </a:r>
            <a:r>
              <a:rPr lang="en-US" sz="6600" b="1" kern="0" spc="-157" dirty="0" err="1">
                <a:solidFill>
                  <a:srgbClr val="E9E1D2"/>
                </a:solidFill>
                <a:latin typeface="+mj-lt"/>
                <a:ea typeface="Bitter" pitchFamily="34" charset="-122"/>
              </a:rPr>
              <a:t>intérieur</a:t>
            </a:r>
            <a:endParaRPr lang="en-US" sz="6600" b="1" kern="0" spc="-157" dirty="0">
              <a:solidFill>
                <a:srgbClr val="E9E1D2"/>
              </a:solidFill>
              <a:latin typeface="+mj-lt"/>
              <a:ea typeface="Bitter" pitchFamily="34" charset="-122"/>
            </a:endParaRPr>
          </a:p>
        </p:txBody>
      </p:sp>
      <p:sp>
        <p:nvSpPr>
          <p:cNvPr id="10" name="ZoneTexte 9">
            <a:extLst>
              <a:ext uri="{FF2B5EF4-FFF2-40B4-BE49-F238E27FC236}">
                <a16:creationId xmlns:a16="http://schemas.microsoft.com/office/drawing/2014/main" id="{E7838F72-3EE7-695D-DAAD-AEE21F741FAD}"/>
              </a:ext>
            </a:extLst>
          </p:cNvPr>
          <p:cNvSpPr txBox="1"/>
          <p:nvPr/>
        </p:nvSpPr>
        <p:spPr>
          <a:xfrm>
            <a:off x="474205" y="1160833"/>
            <a:ext cx="13832809" cy="6124754"/>
          </a:xfrm>
          <a:prstGeom prst="rect">
            <a:avLst/>
          </a:prstGeom>
          <a:noFill/>
        </p:spPr>
        <p:txBody>
          <a:bodyPr wrap="square" rtlCol="0">
            <a:spAutoFit/>
          </a:bodyPr>
          <a:lstStyle/>
          <a:p>
            <a:pPr algn="just"/>
            <a:r>
              <a:rPr lang="fr-FR" sz="1600" dirty="0"/>
              <a:t>OBJET</a:t>
            </a:r>
          </a:p>
          <a:p>
            <a:pPr algn="just"/>
            <a:r>
              <a:rPr lang="fr-FR" sz="1200" b="1" dirty="0"/>
              <a:t>Article 1 </a:t>
            </a:r>
            <a:r>
              <a:rPr lang="fr-FR" sz="1200" dirty="0"/>
              <a:t>:</a:t>
            </a:r>
          </a:p>
          <a:p>
            <a:pPr algn="just"/>
            <a:r>
              <a:rPr lang="fr-FR" sz="1200" dirty="0"/>
              <a:t>Le présent règlement est établi conformément aux dispositions des articles L.6352-3 et R.6352-1 à R.6352-15 du Code du travail. Il s’applique à tous les stagiaires et tout le personnel salarié et vacataire inscrit à une action de formation dispensée par l’organisme  LE MOULIN NATURE  ou sous la responsabilité de celui-ci et tout le personnel, et ce, pour la durée de la formation suivie ou durée de la relation contractuelle.</a:t>
            </a:r>
          </a:p>
          <a:p>
            <a:pPr algn="just"/>
            <a:r>
              <a:rPr lang="fr-FR" sz="1200" dirty="0"/>
              <a:t>Il a vocation à préciser :</a:t>
            </a:r>
          </a:p>
          <a:p>
            <a:pPr algn="just"/>
            <a:r>
              <a:rPr lang="fr-FR" sz="1200" dirty="0"/>
              <a:t>	Les mesures relatives à la santé et à la sécurité des stagiaires et tout le personnel salarié et vacataires,</a:t>
            </a:r>
          </a:p>
          <a:p>
            <a:pPr algn="just"/>
            <a:r>
              <a:rPr lang="fr-FR" sz="1200" dirty="0"/>
              <a:t>	Les règles disciplinaires applicables pendant les formations, notamment la nature et l’échelle des sanctions, ainsi que les garanties dont bénéficient les stagiaires et tout le personnel salarié et vacataire dans le cadre de la procédure disciplinaire.</a:t>
            </a:r>
          </a:p>
          <a:p>
            <a:pPr algn="just"/>
            <a:endParaRPr lang="fr-FR" sz="1200" dirty="0"/>
          </a:p>
          <a:p>
            <a:pPr algn="just"/>
            <a:r>
              <a:rPr lang="fr-FR" sz="1600" dirty="0"/>
              <a:t>SANTÉ ET SÉCURITÉ DES STAGIAIRES ET TOUT LE PERSONNEL SALARIÉ ET VACATAIRE</a:t>
            </a:r>
          </a:p>
          <a:p>
            <a:pPr algn="just"/>
            <a:r>
              <a:rPr lang="fr-FR" sz="1200" b="1" dirty="0"/>
              <a:t>Article 2 </a:t>
            </a:r>
            <a:r>
              <a:rPr lang="fr-FR" sz="1200" dirty="0"/>
              <a:t>: </a:t>
            </a:r>
          </a:p>
          <a:p>
            <a:pPr algn="just"/>
            <a:r>
              <a:rPr lang="fr-FR" sz="1200" dirty="0"/>
              <a:t>La prévention des risques d'accidents et de maladies est impérative et exige de chacun le respect total de toutes prescriptions applicables en matière d’hygiène et de sécurité sur les lieux de formation. À cet effet, les stagiaires et tout le personnel salarié et vacataire doivent respecter les consignes générales et particulières de sécurité imposées par la direction de l’organisme de formation, par le personnel encadrant ou formateur sous peine de sanctions disciplinaires. Chaque stagiaire doit veiller à sa sécurité personnelle et à celle des autres en respectant, en fonction de la formation, les consignes données s’agissant en particulier de l’usage des matériels mis à disposition. Si un stagiaire constate un dysfonctionnement affectant la sécurité, il doit en informer immédiatement la direction de l’organisme. Lorsque la formation se déroule dans un établissement ou une entreprise déjà dotée d’un règlement intérieur, les règles applicables en matière de santé et de sécurité des stagiaires et tout le personnel salarié et vacataire sont celles de ce règlement. Pour faire face à l’épidémie de covid-19, les mesures suivantes seront obligatoires pour toute personne pénétrant dans l'établissement. Elles sont à adapter selon l’évolution de la pandémie et les consignes des autorités sanitaires: </a:t>
            </a:r>
          </a:p>
          <a:p>
            <a:pPr marL="171450" indent="-171450" algn="just">
              <a:buFont typeface="Arial" panose="020B0604020202020204" pitchFamily="34" charset="0"/>
              <a:buChar char="•"/>
            </a:pPr>
            <a:r>
              <a:rPr lang="fr-FR" sz="1200" dirty="0"/>
              <a:t>Port du masque </a:t>
            </a:r>
          </a:p>
          <a:p>
            <a:pPr marL="171450" indent="-171450" algn="just">
              <a:buFont typeface="Arial" panose="020B0604020202020204" pitchFamily="34" charset="0"/>
              <a:buChar char="•"/>
            </a:pPr>
            <a:r>
              <a:rPr lang="fr-FR" sz="1200" dirty="0"/>
              <a:t>Désinfection des mains avec gel </a:t>
            </a:r>
            <a:r>
              <a:rPr lang="fr-FR" sz="1200" dirty="0" err="1"/>
              <a:t>hydro-alcoolique</a:t>
            </a:r>
            <a:r>
              <a:rPr lang="fr-FR" sz="1200" dirty="0"/>
              <a:t> mis à disposition </a:t>
            </a:r>
          </a:p>
          <a:p>
            <a:pPr marL="171450" indent="-171450" algn="just">
              <a:buFont typeface="Arial" panose="020B0604020202020204" pitchFamily="34" charset="0"/>
              <a:buChar char="•"/>
            </a:pPr>
            <a:r>
              <a:rPr lang="fr-FR" sz="1200" dirty="0"/>
              <a:t>Respect des distanciations sociales </a:t>
            </a:r>
          </a:p>
          <a:p>
            <a:pPr marL="171450" indent="-171450" algn="just">
              <a:buFont typeface="Arial" panose="020B0604020202020204" pitchFamily="34" charset="0"/>
              <a:buChar char="•"/>
            </a:pPr>
            <a:r>
              <a:rPr lang="fr-FR" sz="1200" dirty="0"/>
              <a:t>Complétion du document de non-présentation des symptômes</a:t>
            </a:r>
          </a:p>
          <a:p>
            <a:pPr algn="just"/>
            <a:endParaRPr lang="fr-FR" sz="1200" dirty="0"/>
          </a:p>
          <a:p>
            <a:pPr algn="just"/>
            <a:r>
              <a:rPr lang="fr-FR" sz="1200" b="1" dirty="0"/>
              <a:t>Article 3</a:t>
            </a:r>
            <a:r>
              <a:rPr lang="fr-FR" sz="1200" dirty="0"/>
              <a:t> :</a:t>
            </a:r>
          </a:p>
          <a:p>
            <a:pPr algn="just"/>
            <a:r>
              <a:rPr lang="fr-FR" sz="1200" dirty="0"/>
              <a:t>Les consignes d’incendie et d’évacuation des locaux comportant notamment un plan de localisation des extincteurs et des issues de secours sont affichées dans le deux couloirs principaux. Les stagiaires et tout le personnel salarié et vacataire doivent en prendre connaissance. En cas d’alerte incendie, les stagiaires et tout le personnel salarié et vacataires doivent cesser toute activité et suivre dans le calme les instructions du représentant habilité de l’organisme de formation ou des services de secours. Tout stagiaire constatant un début d’incendie doit immédiatement appeler les secours en composant le 18 depuis un téléphone fixe ou le 112 à partir d’un mobile et avertir un représentant de l’organisme de formation.</a:t>
            </a:r>
          </a:p>
          <a:p>
            <a:pPr algn="just"/>
            <a:endParaRPr lang="fr-FR" sz="1200" dirty="0"/>
          </a:p>
          <a:p>
            <a:pPr algn="just"/>
            <a:r>
              <a:rPr lang="fr-FR" sz="1200" b="1" dirty="0"/>
              <a:t>Article 4 </a:t>
            </a:r>
            <a:r>
              <a:rPr lang="fr-FR" sz="1200" dirty="0"/>
              <a:t>: </a:t>
            </a:r>
          </a:p>
          <a:p>
            <a:pPr algn="just"/>
            <a:r>
              <a:rPr lang="fr-FR" sz="1200" dirty="0"/>
              <a:t>Le stagiaire victime ou témoin d’un accident survenu pendant la formation ou pendant le temps de trajet entre le lieu de formation et son domicile ou son lieu de travail doit immédiatement avertir la direction de l’organisme de formation. Celle-ci entreprend les démarches appropriées en matière de soins et effectue les déclarations nécessaires auprès des organismes de sécurité sociale et, le cas échéant, du prescripteur de la formation (parents, employeur, Pôle emploi…).</a:t>
            </a:r>
          </a:p>
        </p:txBody>
      </p:sp>
    </p:spTree>
    <p:extLst>
      <p:ext uri="{BB962C8B-B14F-4D97-AF65-F5344CB8AC3E}">
        <p14:creationId xmlns:p14="http://schemas.microsoft.com/office/powerpoint/2010/main" val="3847130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A49ABAA-61FE-F2B3-4335-9751CDE595AF}"/>
              </a:ext>
            </a:extLst>
          </p:cNvPr>
          <p:cNvSpPr txBox="1"/>
          <p:nvPr/>
        </p:nvSpPr>
        <p:spPr>
          <a:xfrm>
            <a:off x="334535" y="349405"/>
            <a:ext cx="13883269" cy="7602081"/>
          </a:xfrm>
          <a:prstGeom prst="rect">
            <a:avLst/>
          </a:prstGeom>
          <a:noFill/>
        </p:spPr>
        <p:txBody>
          <a:bodyPr wrap="square">
            <a:spAutoFit/>
          </a:bodyPr>
          <a:lstStyle/>
          <a:p>
            <a:r>
              <a:rPr lang="fr-FR" sz="1600" dirty="0"/>
              <a:t>DISCIPLINE GÉNÉRALE</a:t>
            </a:r>
          </a:p>
          <a:p>
            <a:r>
              <a:rPr lang="fr-FR" sz="1200" b="1" dirty="0"/>
              <a:t>Article 5 </a:t>
            </a:r>
            <a:r>
              <a:rPr lang="fr-FR" sz="1200" dirty="0"/>
              <a:t>:</a:t>
            </a:r>
          </a:p>
          <a:p>
            <a:r>
              <a:rPr lang="fr-FR" sz="1200" dirty="0"/>
              <a:t>Les stagiaires et tout le personnel salarié et vacataire doivent se conformer aux horaires fixés et communiqués par l’organisme de formation. Le non-respect de ces horaires peut entraîner des sanctions disciplinaires. En cas d’absence, de retard ou de départ avant l’horaire prévu, les stagiaires et tout le personnel salarié et vacataire doit informer la direction de l’organisme et lui transmettre tous éléments permettant de justifier de cet évènement. Le financeur de l’action (employeur, OPCO, Pôle emploi…) est immédiatement informé de cet évènement par l’organisme de formation. En cas d’absence injustifiée, les stagiaires et tout le personnel salarié et vacataire rémunérés ou indemnisés s’exposent à une retenue proportionnelle à la durée de l’absence.</a:t>
            </a:r>
          </a:p>
          <a:p>
            <a:endParaRPr lang="fr-FR" sz="1200" dirty="0"/>
          </a:p>
          <a:p>
            <a:r>
              <a:rPr lang="fr-FR" sz="1200" b="1" dirty="0"/>
              <a:t>Article 6 </a:t>
            </a:r>
            <a:r>
              <a:rPr lang="fr-FR" sz="1200" dirty="0"/>
              <a:t>: </a:t>
            </a:r>
          </a:p>
          <a:p>
            <a:r>
              <a:rPr lang="fr-FR" sz="1200" dirty="0"/>
              <a:t>Il est formellement interdit aux stagiaires et tout le personnel salarié et vacataire : </a:t>
            </a:r>
          </a:p>
          <a:p>
            <a:pPr marL="171450" indent="-171450">
              <a:buFont typeface="Arial" panose="020B0604020202020204" pitchFamily="34" charset="0"/>
              <a:buChar char="•"/>
            </a:pPr>
            <a:r>
              <a:rPr lang="fr-FR" sz="1200" dirty="0"/>
              <a:t>D’introduire dans l’organisme des boissons alcoolisées et des produits stupéfiants ; </a:t>
            </a:r>
          </a:p>
          <a:p>
            <a:pPr marL="171450" indent="-171450">
              <a:buFont typeface="Arial" panose="020B0604020202020204" pitchFamily="34" charset="0"/>
              <a:buChar char="•"/>
            </a:pPr>
            <a:r>
              <a:rPr lang="fr-FR" sz="1200" dirty="0"/>
              <a:t>De pénétrer ou de séjourner dans les locaux de l’organisme en état d’ivresse ou sous l’emprise de drogues ; </a:t>
            </a:r>
          </a:p>
          <a:p>
            <a:pPr marL="171450" indent="-171450">
              <a:buFont typeface="Arial" panose="020B0604020202020204" pitchFamily="34" charset="0"/>
              <a:buChar char="•"/>
            </a:pPr>
            <a:r>
              <a:rPr lang="fr-FR" sz="1200" dirty="0"/>
              <a:t>De fumer ou de vapoter dans les lieux affectés à un usage collectif ou individuel y compris devant la porte d’entrée de l’immeuble, en particulier, dans les lieux dédiés à la formation; </a:t>
            </a:r>
          </a:p>
          <a:p>
            <a:pPr marL="171450" indent="-171450">
              <a:buFont typeface="Arial" panose="020B0604020202020204" pitchFamily="34" charset="0"/>
              <a:buChar char="•"/>
            </a:pPr>
            <a:r>
              <a:rPr lang="fr-FR" sz="1200" dirty="0"/>
              <a:t>De s’absenter ou de quitter la formation sans motif valable et sans en avoir informé la direction de l’organisme ; </a:t>
            </a:r>
          </a:p>
          <a:p>
            <a:pPr marL="171450" indent="-171450">
              <a:buFont typeface="Arial" panose="020B0604020202020204" pitchFamily="34" charset="0"/>
              <a:buChar char="•"/>
            </a:pPr>
            <a:r>
              <a:rPr lang="fr-FR" sz="1200" dirty="0"/>
              <a:t>D’emporter tout matériel ou objet appartenant à l’organisme de formation sans autorisation écrite de celui-ci ; </a:t>
            </a:r>
          </a:p>
          <a:p>
            <a:pPr marL="171450" indent="-171450">
              <a:buFont typeface="Arial" panose="020B0604020202020204" pitchFamily="34" charset="0"/>
              <a:buChar char="•"/>
            </a:pPr>
            <a:r>
              <a:rPr lang="fr-FR" sz="1200" dirty="0"/>
              <a:t>D’enregistrer ou de filmer la formation sans autorisation expresse du formateur ; </a:t>
            </a:r>
          </a:p>
          <a:p>
            <a:pPr marL="171450" indent="-171450">
              <a:buFont typeface="Arial" panose="020B0604020202020204" pitchFamily="34" charset="0"/>
              <a:buChar char="•"/>
            </a:pPr>
            <a:r>
              <a:rPr lang="fr-FR" sz="1200" dirty="0"/>
              <a:t>De reproduire ou d’utiliser à d’autres fins que celles prévues les supports, matériels et logiciels nécessaires à la formation</a:t>
            </a:r>
          </a:p>
          <a:p>
            <a:endParaRPr lang="fr-FR" sz="1200" dirty="0"/>
          </a:p>
          <a:p>
            <a:r>
              <a:rPr lang="fr-FR" sz="1200" b="1" dirty="0"/>
              <a:t>Article 7 </a:t>
            </a:r>
            <a:r>
              <a:rPr lang="fr-FR" sz="1200" dirty="0"/>
              <a:t>:</a:t>
            </a:r>
          </a:p>
          <a:p>
            <a:r>
              <a:rPr lang="fr-FR" sz="1200" dirty="0"/>
              <a:t>Les stagiaires et tout le personnel salarié et vacataire sont invités à se présenter à l’organisme de formation en tenue vestimentaire correcte (ne pas avoir de jeans troué, jogging, casquette, jupe courte…) Il est demandé aux stagiaires et tout le personnel salarié et vacataire d’avoir un comportement garantissant le respect des règles élémentaires de savoir-vivre, de savoir-être en collectivité et permettant le bon déroulement des formations. Les stagiaires et tout le personnel salarié et vacataire sont tenus de conserver en bon état les matériels qui leur sont confiés pour la formation. Ils doivent en faire un usage conforme à leur objet et signaler aux formateurs toute anomalie de fonctionnement.</a:t>
            </a:r>
          </a:p>
          <a:p>
            <a:endParaRPr lang="fr-FR" sz="1200" dirty="0"/>
          </a:p>
          <a:p>
            <a:r>
              <a:rPr lang="fr-FR" sz="1600" dirty="0"/>
              <a:t>SANCTIONS</a:t>
            </a:r>
          </a:p>
          <a:p>
            <a:r>
              <a:rPr lang="fr-FR" sz="1200" b="1" dirty="0"/>
              <a:t>Article 8 </a:t>
            </a:r>
            <a:r>
              <a:rPr lang="fr-FR" sz="1200" dirty="0"/>
              <a:t>:</a:t>
            </a:r>
          </a:p>
          <a:p>
            <a:r>
              <a:rPr lang="fr-FR" sz="1200" dirty="0"/>
              <a:t>Tout agissement considéré comme fautif par le directeur de l’organisme de formation ou l’un de ses représentants pourra, en fonction de sa nature et de sa gravité, faire l’objet de l’une ou l’autre des sanctions ci-après par ordre d’importance : </a:t>
            </a:r>
          </a:p>
          <a:p>
            <a:pPr marL="171450" indent="-171450">
              <a:buFont typeface="Arial" panose="020B0604020202020204" pitchFamily="34" charset="0"/>
              <a:buChar char="•"/>
            </a:pPr>
            <a:r>
              <a:rPr lang="fr-FR" sz="1200" dirty="0"/>
              <a:t>Rappel à l’ordre, </a:t>
            </a:r>
          </a:p>
          <a:p>
            <a:pPr marL="171450" indent="-171450">
              <a:buFont typeface="Arial" panose="020B0604020202020204" pitchFamily="34" charset="0"/>
              <a:buChar char="•"/>
            </a:pPr>
            <a:r>
              <a:rPr lang="fr-FR" sz="1200" dirty="0"/>
              <a:t>Avertissement écrit du directeur de l’organisme de formation ou de son représentant, </a:t>
            </a:r>
          </a:p>
          <a:p>
            <a:pPr marL="171450" indent="-171450">
              <a:buFont typeface="Arial" panose="020B0604020202020204" pitchFamily="34" charset="0"/>
              <a:buChar char="•"/>
            </a:pPr>
            <a:r>
              <a:rPr lang="fr-FR" sz="1200" dirty="0"/>
              <a:t>Exclusion temporaire de la formation, </a:t>
            </a:r>
          </a:p>
          <a:p>
            <a:pPr marL="171450" indent="-171450">
              <a:buFont typeface="Arial" panose="020B0604020202020204" pitchFamily="34" charset="0"/>
              <a:buChar char="•"/>
            </a:pPr>
            <a:r>
              <a:rPr lang="fr-FR" sz="1200" dirty="0"/>
              <a:t>Exclusion définitive de la formation.</a:t>
            </a:r>
          </a:p>
          <a:p>
            <a:pPr marL="171450" indent="-171450">
              <a:buFont typeface="Arial" panose="020B0604020202020204" pitchFamily="34" charset="0"/>
              <a:buChar char="•"/>
            </a:pPr>
            <a:endParaRPr lang="fr-FR" sz="1200" dirty="0"/>
          </a:p>
          <a:p>
            <a:r>
              <a:rPr lang="fr-FR" sz="1200" b="1" dirty="0"/>
              <a:t>Article 9 </a:t>
            </a:r>
            <a:r>
              <a:rPr lang="fr-FR" sz="1200" dirty="0"/>
              <a:t>: </a:t>
            </a:r>
          </a:p>
          <a:p>
            <a:r>
              <a:rPr lang="fr-FR" sz="1200" dirty="0"/>
              <a:t>Aucune sanction ne peut être infligée au stagiaire sans que celui-ci ne soit informé dans le même temps et par écrit des griefs retenus contre lui. Lorsque l’organisme de formation envisage une prise de sanction, il convoque le stagiaire par lettre recommandée avec accusé de réception ou remise à l’intéressé contre décharge en lui indiquant l’objet de la convocation, la date, l’heure et le lieu de l’entretien, sauf si la sanction envisagée n’a pas d’incidence sur la présence du stagiaire pour la suite de la formation.</a:t>
            </a:r>
          </a:p>
          <a:p>
            <a:endParaRPr lang="fr-FR" sz="1200" dirty="0"/>
          </a:p>
          <a:p>
            <a:r>
              <a:rPr lang="fr-FR" sz="1200" dirty="0"/>
              <a:t>Au cours de l’entretien, le stagiaire a la possibilité de se faire assister par une personne de son choix, stagiaire ou salarié de l’organisme de formation. La convocation mentionnée à l’article précédent fait état de cette faculté. Lors de l’entretien, le motif de la sanction envisagée est indiqué au stagiaire : celui-ci a alors la possibilité de donner toute explication ou justification des faits qui lui sont reprochés.</a:t>
            </a:r>
          </a:p>
          <a:p>
            <a:endParaRPr lang="fr-FR" sz="1200" dirty="0"/>
          </a:p>
        </p:txBody>
      </p:sp>
    </p:spTree>
    <p:extLst>
      <p:ext uri="{BB962C8B-B14F-4D97-AF65-F5344CB8AC3E}">
        <p14:creationId xmlns:p14="http://schemas.microsoft.com/office/powerpoint/2010/main" val="1589154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DFECCFB-45C8-3E80-2C61-BAD05497B254}"/>
              </a:ext>
            </a:extLst>
          </p:cNvPr>
          <p:cNvSpPr txBox="1"/>
          <p:nvPr/>
        </p:nvSpPr>
        <p:spPr>
          <a:xfrm>
            <a:off x="479502" y="392229"/>
            <a:ext cx="13336857" cy="5878532"/>
          </a:xfrm>
          <a:prstGeom prst="rect">
            <a:avLst/>
          </a:prstGeom>
          <a:noFill/>
        </p:spPr>
        <p:txBody>
          <a:bodyPr wrap="square">
            <a:spAutoFit/>
          </a:bodyPr>
          <a:lstStyle/>
          <a:p>
            <a:r>
              <a:rPr lang="fr-FR" sz="1200" dirty="0"/>
              <a:t>Lorsqu’une mesure conservatoire d’exclusion temporaire à effet immédiat est considérée comme indispensable par l’organisme de formation, aucune sanction définitive relative à l’agissement fautif à l’origine de cette exclusion ne peut être prise sans que le stagiaire n’ait été au préalable informé des griefs retenus contre lui et, éventuellement, qu’il ait été convoqué à un entretien et ait eu la possibilité de s’expliquer devant une Commission de discipline.</a:t>
            </a:r>
          </a:p>
          <a:p>
            <a:endParaRPr lang="fr-FR" sz="1200" dirty="0"/>
          </a:p>
          <a:p>
            <a:r>
              <a:rPr lang="fr-FR" sz="1200" dirty="0"/>
              <a:t>La sanction ne peut intervenir moins d’un jour franc ni plus de 15 jours après l’entretien où, le cas échéant, après avis de la Commission de discipline.</a:t>
            </a:r>
          </a:p>
          <a:p>
            <a:r>
              <a:rPr lang="fr-FR" sz="1200" dirty="0"/>
              <a:t>Elle fait l’objet d’une notification écrite et motivée au stagiaire sous forme lettre recommandée, ou d’une lettre remise contre décharge. L’organisme de formation informe concomitamment l’employeur, et éventuellement l’organisme paritaire prenant à sa charge les frais de formation, de la sanction prise.</a:t>
            </a:r>
          </a:p>
          <a:p>
            <a:endParaRPr lang="fr-FR" sz="1200" dirty="0"/>
          </a:p>
          <a:p>
            <a:r>
              <a:rPr lang="fr-FR" sz="1600" dirty="0"/>
              <a:t>GARANTIES DISCIPLINAIRES</a:t>
            </a:r>
          </a:p>
          <a:p>
            <a:r>
              <a:rPr lang="fr-FR" sz="1200" b="1" dirty="0"/>
              <a:t>Article 10 </a:t>
            </a:r>
            <a:r>
              <a:rPr lang="fr-FR" sz="1200" dirty="0"/>
              <a:t>:</a:t>
            </a:r>
          </a:p>
          <a:p>
            <a:r>
              <a:rPr lang="fr-FR" sz="1200" dirty="0"/>
              <a:t>Aucune sanction ne peut être prononcée à l’encontre du stagiaire ou du personnel salarié et vacataire sans que celui-ci n’ait été informé dans le même temps et par écrit des griefs retenus contre lui. Lorsqu’un agissement considéré comme fautif rend indispensable une mesure conservatoire d’exclusion temporaire à effet immédiat, aucune sanction définitive relative à cet agissement ne peut être prise sans que le stagiaire ou le personnel salarié et vacataires n’ait été au préalable informé des griefs retenus contre lui et, éventuellement, qu’il ait été convoqué à un entretien.</a:t>
            </a:r>
          </a:p>
          <a:p>
            <a:endParaRPr lang="fr-FR" sz="1200" dirty="0"/>
          </a:p>
          <a:p>
            <a:r>
              <a:rPr lang="fr-FR" sz="1200" b="1" dirty="0"/>
              <a:t>Article 11 </a:t>
            </a:r>
            <a:r>
              <a:rPr lang="fr-FR" sz="1200" dirty="0"/>
              <a:t>:</a:t>
            </a:r>
          </a:p>
          <a:p>
            <a:r>
              <a:rPr lang="fr-FR" sz="1200" dirty="0"/>
              <a:t>Le directeur de l’organisme de formation ou son représentant qui envisage de prendre une sanction à l’encontre d’un stagiaire, salarié ou vacataire convoque celui-ci par lettre recommandée avec accusé de réception ou remise à l’intéressé contre décharge en lui indiquant l’objet de la convocation, la date, l’heure et le lieu de l’entretien sauf si la sanction envisagée est un rappel à l’ordre ou un avertissement qui n’a pas d’incidence immédiate sur la présence du stagiaire pour la suite de la formation. La convocation précise que l’intéressé peut, lors de cet entretien, se faire assister par une personne de son choix, peut, lors de cet entretien, se faire assister par une personne de son choix.</a:t>
            </a:r>
          </a:p>
          <a:p>
            <a:endParaRPr lang="fr-FR" sz="1200" dirty="0"/>
          </a:p>
          <a:p>
            <a:r>
              <a:rPr lang="fr-FR" sz="1200" b="1" dirty="0"/>
              <a:t>Article 12 </a:t>
            </a:r>
            <a:r>
              <a:rPr lang="fr-FR" sz="1200" dirty="0"/>
              <a:t>:</a:t>
            </a:r>
          </a:p>
          <a:p>
            <a:r>
              <a:rPr lang="fr-FR" sz="1200" dirty="0"/>
              <a:t>Lors de l’entretien, le directeur de l’organisme ou son représentant indique au stagiaire, salarié ou vacataire le motif de la sanction envisagée et recueille ses explications. L’employeur de l’apprenti est informé de cette procédure, de son objet et du motif de la sanction envisagée.</a:t>
            </a:r>
          </a:p>
          <a:p>
            <a:endParaRPr lang="fr-FR" sz="1200" dirty="0"/>
          </a:p>
          <a:p>
            <a:r>
              <a:rPr lang="fr-FR" sz="1200" b="1" dirty="0"/>
              <a:t>Article 13 </a:t>
            </a:r>
            <a:r>
              <a:rPr lang="fr-FR" sz="1200" dirty="0"/>
              <a:t>:</a:t>
            </a:r>
          </a:p>
          <a:p>
            <a:r>
              <a:rPr lang="fr-FR" sz="1200" dirty="0"/>
              <a:t>La sanction ne peut intervenir moins d’un jour franc ni plus de 15 jours après l’entretien. Elle fait l’objet d’une notification écrite et motivée au concerné par lettre recommandée ou lettre remise en main propre contre récépissé.</a:t>
            </a:r>
          </a:p>
          <a:p>
            <a:endParaRPr lang="fr-FR" sz="1200" dirty="0"/>
          </a:p>
          <a:p>
            <a:r>
              <a:rPr lang="fr-FR" sz="1200" b="1" dirty="0"/>
              <a:t>Article 14 </a:t>
            </a:r>
            <a:r>
              <a:rPr lang="fr-FR" sz="1200" dirty="0"/>
              <a:t>:</a:t>
            </a:r>
          </a:p>
          <a:p>
            <a:r>
              <a:rPr lang="fr-FR" sz="1200" dirty="0"/>
              <a:t>Le directeur de l’organisme de formation informe les parents, l’employeur et/ou le financeur de l’action (Parents, OPCO, Pôle emploi…) de la sanction prise.</a:t>
            </a:r>
          </a:p>
          <a:p>
            <a:endParaRPr lang="fr-FR" sz="1200" dirty="0"/>
          </a:p>
        </p:txBody>
      </p:sp>
    </p:spTree>
    <p:extLst>
      <p:ext uri="{BB962C8B-B14F-4D97-AF65-F5344CB8AC3E}">
        <p14:creationId xmlns:p14="http://schemas.microsoft.com/office/powerpoint/2010/main" val="180998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82F7733-43D9-3EC2-737E-3847033311A4}"/>
              </a:ext>
            </a:extLst>
          </p:cNvPr>
          <p:cNvSpPr txBox="1"/>
          <p:nvPr/>
        </p:nvSpPr>
        <p:spPr>
          <a:xfrm>
            <a:off x="2040672" y="225869"/>
            <a:ext cx="7315200" cy="1107996"/>
          </a:xfrm>
          <a:prstGeom prst="rect">
            <a:avLst/>
          </a:prstGeom>
          <a:noFill/>
        </p:spPr>
        <p:txBody>
          <a:bodyPr wrap="square">
            <a:spAutoFit/>
          </a:bodyPr>
          <a:lstStyle/>
          <a:p>
            <a:pPr algn="ctr"/>
            <a:r>
              <a:rPr lang="en-US" sz="6600" b="1" kern="0" spc="-157" dirty="0" err="1">
                <a:solidFill>
                  <a:srgbClr val="E9E1D2"/>
                </a:solidFill>
                <a:latin typeface="Calibri Light" panose="020F0302020204030204"/>
                <a:ea typeface="Bitter" pitchFamily="34" charset="-122"/>
              </a:rPr>
              <a:t>Sommaire</a:t>
            </a:r>
            <a:endParaRPr lang="fr-FR" dirty="0"/>
          </a:p>
        </p:txBody>
      </p:sp>
      <p:pic>
        <p:nvPicPr>
          <p:cNvPr id="6" name="Image 5">
            <a:extLst>
              <a:ext uri="{FF2B5EF4-FFF2-40B4-BE49-F238E27FC236}">
                <a16:creationId xmlns:a16="http://schemas.microsoft.com/office/drawing/2014/main" id="{CB1FB2ED-07B0-8D6C-4565-BF5090F49263}"/>
              </a:ext>
            </a:extLst>
          </p:cNvPr>
          <p:cNvPicPr>
            <a:picLocks noChangeAspect="1"/>
          </p:cNvPicPr>
          <p:nvPr/>
        </p:nvPicPr>
        <p:blipFill>
          <a:blip r:embed="rId2"/>
          <a:stretch>
            <a:fillRect/>
          </a:stretch>
        </p:blipFill>
        <p:spPr>
          <a:xfrm>
            <a:off x="3976896" y="1252513"/>
            <a:ext cx="3442751" cy="664522"/>
          </a:xfrm>
          <a:prstGeom prst="rect">
            <a:avLst/>
          </a:prstGeom>
        </p:spPr>
      </p:pic>
      <p:pic>
        <p:nvPicPr>
          <p:cNvPr id="23" name="Image 0">
            <a:extLst>
              <a:ext uri="{FF2B5EF4-FFF2-40B4-BE49-F238E27FC236}">
                <a16:creationId xmlns:a16="http://schemas.microsoft.com/office/drawing/2014/main" id="{02D3C4F8-A349-2B82-FBDA-B71FA3DB614F}"/>
              </a:ext>
            </a:extLst>
          </p:cNvPr>
          <p:cNvPicPr>
            <a:picLocks noChangeAspect="1"/>
          </p:cNvPicPr>
          <p:nvPr/>
        </p:nvPicPr>
        <p:blipFill rotWithShape="1">
          <a:blip r:embed="rId3"/>
          <a:srcRect l="44545"/>
          <a:stretch/>
        </p:blipFill>
        <p:spPr>
          <a:xfrm>
            <a:off x="10810400" y="-23898"/>
            <a:ext cx="3820001" cy="8229600"/>
          </a:xfrm>
          <a:prstGeom prst="rect">
            <a:avLst/>
          </a:prstGeom>
        </p:spPr>
      </p:pic>
      <p:sp>
        <p:nvSpPr>
          <p:cNvPr id="8" name="ZoneTexte 7">
            <a:extLst>
              <a:ext uri="{FF2B5EF4-FFF2-40B4-BE49-F238E27FC236}">
                <a16:creationId xmlns:a16="http://schemas.microsoft.com/office/drawing/2014/main" id="{40645E8A-9650-AA32-8AD3-D300BE5EC908}"/>
              </a:ext>
            </a:extLst>
          </p:cNvPr>
          <p:cNvSpPr txBox="1"/>
          <p:nvPr/>
        </p:nvSpPr>
        <p:spPr>
          <a:xfrm>
            <a:off x="1103970" y="2356240"/>
            <a:ext cx="8842917" cy="553997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u="none" strike="noStrike" kern="1200" cap="none" spc="0" normalizeH="0" baseline="0" noProof="0" dirty="0">
                <a:ln>
                  <a:noFill/>
                </a:ln>
                <a:solidFill>
                  <a:srgbClr val="698973"/>
                </a:solidFill>
                <a:effectLst/>
                <a:uLnTx/>
                <a:uFillTx/>
                <a:latin typeface="Calibri Light" panose="020F0302020204030204"/>
                <a:ea typeface="+mn-ea"/>
                <a:cs typeface="+mn-cs"/>
              </a:rPr>
              <a:t>Mot d’accueil		__________________________________________	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dirty="0">
              <a:solidFill>
                <a:srgbClr val="698973"/>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u="none" strike="noStrike" kern="1200" cap="none" spc="0" normalizeH="0" baseline="0" noProof="0" dirty="0">
                <a:ln>
                  <a:noFill/>
                </a:ln>
                <a:solidFill>
                  <a:srgbClr val="698973"/>
                </a:solidFill>
                <a:effectLst/>
                <a:uLnTx/>
                <a:uFillTx/>
                <a:latin typeface="Calibri Light" panose="020F0302020204030204"/>
                <a:ea typeface="+mn-ea"/>
                <a:cs typeface="+mn-cs"/>
              </a:rPr>
              <a:t>Notre structure	 	__________________________________________	4</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dirty="0">
              <a:solidFill>
                <a:srgbClr val="698973"/>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u="none" strike="noStrike" kern="1200" cap="none" spc="0" normalizeH="0" baseline="0" noProof="0" dirty="0">
                <a:ln>
                  <a:noFill/>
                </a:ln>
                <a:solidFill>
                  <a:srgbClr val="698973"/>
                </a:solidFill>
                <a:effectLst/>
                <a:uLnTx/>
                <a:uFillTx/>
                <a:latin typeface="Calibri Light" panose="020F0302020204030204"/>
                <a:ea typeface="+mn-ea"/>
                <a:cs typeface="+mn-cs"/>
              </a:rPr>
              <a:t>Nos valeurs		__________________________________________	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dirty="0">
              <a:solidFill>
                <a:srgbClr val="698973"/>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u="none" strike="noStrike" kern="1200" cap="none" spc="0" normalizeH="0" baseline="0" noProof="0" dirty="0">
                <a:ln>
                  <a:noFill/>
                </a:ln>
                <a:solidFill>
                  <a:srgbClr val="698973"/>
                </a:solidFill>
                <a:effectLst/>
                <a:uLnTx/>
                <a:uFillTx/>
                <a:latin typeface="Calibri Light" panose="020F0302020204030204"/>
                <a:ea typeface="+mn-ea"/>
                <a:cs typeface="+mn-cs"/>
              </a:rPr>
              <a:t>Notre équipe		__________________________________________	6</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dirty="0">
              <a:solidFill>
                <a:srgbClr val="698973"/>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u="none" strike="noStrike" kern="1200" cap="none" spc="0" normalizeH="0" baseline="0" noProof="0" dirty="0">
                <a:ln>
                  <a:noFill/>
                </a:ln>
                <a:solidFill>
                  <a:srgbClr val="698973"/>
                </a:solidFill>
                <a:effectLst/>
                <a:uLnTx/>
                <a:uFillTx/>
                <a:latin typeface="Calibri Light" panose="020F0302020204030204"/>
                <a:ea typeface="+mn-ea"/>
                <a:cs typeface="+mn-cs"/>
              </a:rPr>
              <a:t>Nos installations		__________________________________________	8</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dirty="0">
              <a:solidFill>
                <a:srgbClr val="698973"/>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u="none" strike="noStrike" kern="1200" cap="none" spc="0" normalizeH="0" baseline="0" noProof="0" dirty="0">
                <a:ln>
                  <a:noFill/>
                </a:ln>
                <a:solidFill>
                  <a:srgbClr val="698973"/>
                </a:solidFill>
                <a:effectLst/>
                <a:uLnTx/>
                <a:uFillTx/>
                <a:latin typeface="Calibri Light" panose="020F0302020204030204"/>
                <a:ea typeface="+mn-ea"/>
                <a:cs typeface="+mn-cs"/>
              </a:rPr>
              <a:t>Formation proposée 	__________________________________________	12</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dirty="0">
              <a:solidFill>
                <a:srgbClr val="698973"/>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u="none" strike="noStrike" kern="1200" cap="none" spc="0" normalizeH="0" baseline="0" noProof="0" dirty="0">
                <a:ln>
                  <a:noFill/>
                </a:ln>
                <a:solidFill>
                  <a:srgbClr val="698973"/>
                </a:solidFill>
                <a:effectLst/>
                <a:uLnTx/>
                <a:uFillTx/>
                <a:latin typeface="Calibri Light" panose="020F0302020204030204"/>
                <a:ea typeface="+mn-ea"/>
                <a:cs typeface="+mn-cs"/>
              </a:rPr>
              <a:t>Nous contacter		__________________________________________	14</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dirty="0">
              <a:solidFill>
                <a:srgbClr val="698973"/>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u="none" strike="noStrike" kern="1200" cap="none" spc="0" normalizeH="0" baseline="0" noProof="0" dirty="0">
                <a:ln>
                  <a:noFill/>
                </a:ln>
                <a:solidFill>
                  <a:srgbClr val="698973"/>
                </a:solidFill>
                <a:effectLst/>
                <a:uLnTx/>
                <a:uFillTx/>
                <a:latin typeface="Calibri Light" panose="020F0302020204030204"/>
                <a:ea typeface="+mn-ea"/>
                <a:cs typeface="+mn-cs"/>
              </a:rPr>
              <a:t>Consignes d’accès		__________________________________________	15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dirty="0">
              <a:solidFill>
                <a:srgbClr val="698973"/>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u="none" strike="noStrike" kern="1200" cap="none" spc="0" normalizeH="0" baseline="0" noProof="0" dirty="0">
                <a:ln>
                  <a:noFill/>
                </a:ln>
                <a:solidFill>
                  <a:srgbClr val="698973"/>
                </a:solidFill>
                <a:effectLst/>
                <a:uLnTx/>
                <a:uFillTx/>
                <a:latin typeface="Calibri Light" panose="020F0302020204030204"/>
                <a:ea typeface="+mn-ea"/>
                <a:cs typeface="+mn-cs"/>
              </a:rPr>
              <a:t>Règlement intérieur	__________________________________________	16</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dirty="0">
              <a:solidFill>
                <a:srgbClr val="698973"/>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u="none" strike="noStrike" kern="1200" cap="none" spc="0" normalizeH="0" baseline="0" noProof="0" dirty="0">
                <a:ln>
                  <a:noFill/>
                </a:ln>
                <a:solidFill>
                  <a:srgbClr val="698973"/>
                </a:solidFill>
                <a:effectLst/>
                <a:uLnTx/>
                <a:uFillTx/>
                <a:latin typeface="Calibri Light" panose="020F0302020204030204"/>
                <a:ea typeface="+mn-ea"/>
                <a:cs typeface="+mn-cs"/>
              </a:rPr>
              <a:t>Droit à l’image		__________________________________________	20</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dirty="0">
              <a:solidFill>
                <a:srgbClr val="698973"/>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u="none" strike="noStrike" kern="1200" cap="none" spc="0" normalizeH="0" baseline="0" noProof="0" dirty="0">
                <a:ln>
                  <a:noFill/>
                </a:ln>
                <a:solidFill>
                  <a:srgbClr val="698973"/>
                </a:solidFill>
                <a:effectLst/>
                <a:uLnTx/>
                <a:uFillTx/>
                <a:latin typeface="Calibri Light" panose="020F0302020204030204"/>
                <a:ea typeface="+mn-ea"/>
                <a:cs typeface="+mn-cs"/>
              </a:rPr>
              <a:t>Remerciement		__________________________________________	21</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dirty="0">
              <a:solidFill>
                <a:srgbClr val="374151"/>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srgbClr val="374151"/>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436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62BB569-8808-B5D8-8398-96B707CB77F8}"/>
              </a:ext>
            </a:extLst>
          </p:cNvPr>
          <p:cNvSpPr txBox="1"/>
          <p:nvPr/>
        </p:nvSpPr>
        <p:spPr>
          <a:xfrm>
            <a:off x="434898" y="2606909"/>
            <a:ext cx="13314556" cy="3908762"/>
          </a:xfrm>
          <a:prstGeom prst="rect">
            <a:avLst/>
          </a:prstGeom>
          <a:noFill/>
        </p:spPr>
        <p:txBody>
          <a:bodyPr wrap="square">
            <a:spAutoFit/>
          </a:bodyPr>
          <a:lstStyle/>
          <a:p>
            <a:r>
              <a:rPr lang="fr-FR" sz="1200" b="1" dirty="0"/>
              <a:t>Article 16 </a:t>
            </a:r>
            <a:r>
              <a:rPr lang="fr-FR" sz="1200" dirty="0"/>
              <a:t>:</a:t>
            </a:r>
          </a:p>
          <a:p>
            <a:r>
              <a:rPr lang="fr-FR" sz="1200" dirty="0"/>
              <a:t>Les délégués font toute suggestion pour améliorer le déroulement des stages et les conditions de vie des stagiaires dans l'organisme de formation. Ils présentent toutes les réclamations individuelles ou collectives relatives à ces matières, aux conditions d'hygiène et de sécurité et à l'application du règlement intérieur.</a:t>
            </a:r>
          </a:p>
          <a:p>
            <a:endParaRPr lang="fr-FR" sz="1200" dirty="0"/>
          </a:p>
          <a:p>
            <a:endParaRPr lang="fr-FR" sz="1600" dirty="0"/>
          </a:p>
          <a:p>
            <a:r>
              <a:rPr lang="fr-FR" sz="1600" dirty="0"/>
              <a:t>PUBLICITÉ DU RÈGLEMENT</a:t>
            </a:r>
          </a:p>
          <a:p>
            <a:r>
              <a:rPr lang="fr-FR" sz="1400" dirty="0"/>
              <a:t>Un exemplaire du présent règlement est remis à chaque stagiaire, salarié et vacataire avant toute inscription définitive ou le début de la relation contractuelle ou de collaboration.</a:t>
            </a:r>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r>
              <a:rPr lang="fr-FR" sz="1400" dirty="0"/>
              <a:t>Fait à : Lutterbach, le 18/09 /2023		</a:t>
            </a:r>
          </a:p>
          <a:p>
            <a:endParaRPr lang="fr-FR" sz="1400" dirty="0"/>
          </a:p>
          <a:p>
            <a:r>
              <a:rPr lang="fr-FR" sz="1400" dirty="0"/>
              <a:t>Nom du stagiaire					Date de signature 					Signature</a:t>
            </a:r>
          </a:p>
          <a:p>
            <a:endParaRPr lang="fr-FR" sz="1400" dirty="0"/>
          </a:p>
        </p:txBody>
      </p:sp>
      <p:sp>
        <p:nvSpPr>
          <p:cNvPr id="5" name="ZoneTexte 4">
            <a:extLst>
              <a:ext uri="{FF2B5EF4-FFF2-40B4-BE49-F238E27FC236}">
                <a16:creationId xmlns:a16="http://schemas.microsoft.com/office/drawing/2014/main" id="{B4A43027-CFBB-D3F6-B0BF-FFE8C5495690}"/>
              </a:ext>
            </a:extLst>
          </p:cNvPr>
          <p:cNvSpPr txBox="1"/>
          <p:nvPr/>
        </p:nvSpPr>
        <p:spPr>
          <a:xfrm>
            <a:off x="434898" y="779457"/>
            <a:ext cx="13069229" cy="1815882"/>
          </a:xfrm>
          <a:prstGeom prst="rect">
            <a:avLst/>
          </a:prstGeom>
          <a:noFill/>
        </p:spPr>
        <p:txBody>
          <a:bodyPr wrap="square">
            <a:spAutoFit/>
          </a:bodyPr>
          <a:lstStyle/>
          <a:p>
            <a:r>
              <a:rPr lang="fr-FR" sz="1600" dirty="0"/>
              <a:t>REPRÉSENTATION DES STAGIAIRES ET TOUT LE PERSONNEL SALARIÉ ET VACATAIRES</a:t>
            </a:r>
          </a:p>
          <a:p>
            <a:r>
              <a:rPr lang="fr-FR" sz="1200" b="1" dirty="0"/>
              <a:t>Article 15 </a:t>
            </a:r>
            <a:r>
              <a:rPr lang="fr-FR" sz="1200" dirty="0"/>
              <a:t>:</a:t>
            </a:r>
          </a:p>
          <a:p>
            <a:r>
              <a:rPr lang="fr-FR" sz="1200" dirty="0"/>
              <a:t>Pour les actions de formation à caractère collectif et dont la durée totale dépasse 500 heures, il est procédé simultanément à l'élection d'un délégué titulaire et d'un délégué suppléant au scrutin uninominal à deux tours, selon les modalités suivantes :</a:t>
            </a:r>
          </a:p>
          <a:p>
            <a:r>
              <a:rPr lang="fr-FR" sz="1200" dirty="0"/>
              <a:t>Tous les stagiaires sont électeurs et éligibles. Le scrutin a lieu, pendant les heures de la formation, au plus tôt vingt heures et au plus tard quarante heures après le début du stage. </a:t>
            </a:r>
          </a:p>
          <a:p>
            <a:r>
              <a:rPr lang="fr-FR" sz="1200" dirty="0"/>
              <a:t>Le responsable de l'organisme de formation a à sa charge l'organisation du scrutin, dont il assure le bon déroulement. Il adresse un procès-verbal de carence, transmis au préfet de région territorialement compétent, lorsque la représentation des stagiaires ne peut être assurée. </a:t>
            </a:r>
          </a:p>
          <a:p>
            <a:r>
              <a:rPr lang="fr-FR" sz="1200" dirty="0"/>
              <a:t>Les délégués sont élus pour la durée du stage. Leurs fonctions prennent fin lorsqu'ils cessent, pour quelque cause que ce soit, de participer au stage. Si le délégué titulaire et le délégué suppléant ont cessé leurs fonctions avant la fin du stage, il est procédé à une nouvelle élection. </a:t>
            </a:r>
          </a:p>
        </p:txBody>
      </p:sp>
    </p:spTree>
    <p:extLst>
      <p:ext uri="{BB962C8B-B14F-4D97-AF65-F5344CB8AC3E}">
        <p14:creationId xmlns:p14="http://schemas.microsoft.com/office/powerpoint/2010/main" val="3895107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386EA49-3629-96A1-70F2-654AD6F9A429}"/>
              </a:ext>
            </a:extLst>
          </p:cNvPr>
          <p:cNvSpPr txBox="1"/>
          <p:nvPr/>
        </p:nvSpPr>
        <p:spPr>
          <a:xfrm>
            <a:off x="1534510" y="2583829"/>
            <a:ext cx="11018922" cy="4247317"/>
          </a:xfrm>
          <a:prstGeom prst="rect">
            <a:avLst/>
          </a:prstGeom>
          <a:noFill/>
        </p:spPr>
        <p:txBody>
          <a:bodyPr wrap="square" rtlCol="0">
            <a:spAutoFit/>
          </a:bodyPr>
          <a:lstStyle/>
          <a:p>
            <a:r>
              <a:rPr lang="fr-FR" dirty="0">
                <a:latin typeface="+mj-lt"/>
              </a:rPr>
              <a:t>En conclusion de ce livret d'accueil, nous tenons à exprimer nos plus sincères remerciements. Votre présence parmi nous enrichit notre communauté éducative, et c'est avec enthousiasme que nous vous accueillons dans notre Centre de formation.</a:t>
            </a:r>
          </a:p>
          <a:p>
            <a:endParaRPr lang="fr-FR" dirty="0">
              <a:latin typeface="+mj-lt"/>
            </a:endParaRPr>
          </a:p>
          <a:p>
            <a:r>
              <a:rPr lang="fr-FR" dirty="0">
                <a:latin typeface="+mj-lt"/>
              </a:rPr>
              <a:t>Nous sommes conscients que votre choix de nous rejoindre est un acte de confiance, et nous sommes honorés de vous accompagner tout au long de votre parcours d'apprentissage. Notre équipe s'engage à vous offrir le meilleur environnement éducatif possible, propice à votre épanouissement personnel et professionnel.</a:t>
            </a:r>
          </a:p>
          <a:p>
            <a:endParaRPr lang="fr-FR" dirty="0">
              <a:latin typeface="+mj-lt"/>
            </a:endParaRPr>
          </a:p>
          <a:p>
            <a:r>
              <a:rPr lang="fr-FR" dirty="0">
                <a:latin typeface="+mj-lt"/>
              </a:rPr>
              <a:t>Que cette aventure éducative soit synonyme de succès, de découvertes enrichissantes et de rencontres inspirantes. Nous sommes convaincus que les compétences que vous développerez ici seront les clés de votre réussite future.</a:t>
            </a:r>
          </a:p>
          <a:p>
            <a:endParaRPr lang="fr-FR" dirty="0">
              <a:latin typeface="+mj-lt"/>
            </a:endParaRPr>
          </a:p>
          <a:p>
            <a:r>
              <a:rPr lang="fr-FR" dirty="0">
                <a:latin typeface="+mj-lt"/>
              </a:rPr>
              <a:t>N'hésitez pas à solliciter notre équipe pour toute question ou préoccupation. Ensemble, nous construirons un avenir prometteur.</a:t>
            </a:r>
          </a:p>
          <a:p>
            <a:endParaRPr lang="fr-FR" dirty="0">
              <a:latin typeface="+mj-lt"/>
            </a:endParaRPr>
          </a:p>
          <a:p>
            <a:r>
              <a:rPr lang="fr-FR" dirty="0">
                <a:latin typeface="+mj-lt"/>
              </a:rPr>
              <a:t>Encore une fois, bienvenue parmi nous, et merci de faire partie de la famille du Moulin Nature.</a:t>
            </a:r>
          </a:p>
        </p:txBody>
      </p:sp>
      <p:pic>
        <p:nvPicPr>
          <p:cNvPr id="4" name="Image 3">
            <a:extLst>
              <a:ext uri="{FF2B5EF4-FFF2-40B4-BE49-F238E27FC236}">
                <a16:creationId xmlns:a16="http://schemas.microsoft.com/office/drawing/2014/main" id="{95AED3EA-0298-B801-56AE-7FFD2B340344}"/>
              </a:ext>
            </a:extLst>
          </p:cNvPr>
          <p:cNvPicPr>
            <a:picLocks noChangeAspect="1"/>
          </p:cNvPicPr>
          <p:nvPr/>
        </p:nvPicPr>
        <p:blipFill rotWithShape="1">
          <a:blip r:embed="rId2"/>
          <a:srcRect r="31467" b="7241"/>
          <a:stretch/>
        </p:blipFill>
        <p:spPr>
          <a:xfrm>
            <a:off x="10728620" y="5029200"/>
            <a:ext cx="3901780" cy="3058510"/>
          </a:xfrm>
          <a:prstGeom prst="rect">
            <a:avLst/>
          </a:prstGeom>
        </p:spPr>
      </p:pic>
      <p:sp>
        <p:nvSpPr>
          <p:cNvPr id="5" name="Text 2">
            <a:extLst>
              <a:ext uri="{FF2B5EF4-FFF2-40B4-BE49-F238E27FC236}">
                <a16:creationId xmlns:a16="http://schemas.microsoft.com/office/drawing/2014/main" id="{69B8CB9C-5481-6D47-6809-4CDFD68947E0}"/>
              </a:ext>
            </a:extLst>
          </p:cNvPr>
          <p:cNvSpPr/>
          <p:nvPr/>
        </p:nvSpPr>
        <p:spPr>
          <a:xfrm>
            <a:off x="3149381" y="734507"/>
            <a:ext cx="7789179" cy="694373"/>
          </a:xfrm>
          <a:prstGeom prst="rect">
            <a:avLst/>
          </a:prstGeom>
          <a:noFill/>
          <a:ln/>
        </p:spPr>
        <p:txBody>
          <a:bodyPr wrap="none" rtlCol="0" anchor="t"/>
          <a:lstStyle/>
          <a:p>
            <a:pPr marL="0" indent="0" algn="ctr">
              <a:lnSpc>
                <a:spcPts val="5468"/>
              </a:lnSpc>
              <a:buNone/>
            </a:pPr>
            <a:r>
              <a:rPr lang="en-US" sz="6600" b="1" kern="0" spc="-157" dirty="0" err="1">
                <a:solidFill>
                  <a:srgbClr val="E9E1D2"/>
                </a:solidFill>
                <a:latin typeface="+mj-lt"/>
                <a:ea typeface="Bitter" pitchFamily="34" charset="-122"/>
              </a:rPr>
              <a:t>Remerciements</a:t>
            </a:r>
            <a:endParaRPr lang="en-US" sz="6600" b="1" kern="0" spc="-157" dirty="0">
              <a:solidFill>
                <a:srgbClr val="E9E1D2"/>
              </a:solidFill>
              <a:latin typeface="+mj-lt"/>
              <a:ea typeface="Bitter" pitchFamily="34" charset="-122"/>
            </a:endParaRPr>
          </a:p>
        </p:txBody>
      </p:sp>
      <p:pic>
        <p:nvPicPr>
          <p:cNvPr id="3" name="Image 2">
            <a:extLst>
              <a:ext uri="{FF2B5EF4-FFF2-40B4-BE49-F238E27FC236}">
                <a16:creationId xmlns:a16="http://schemas.microsoft.com/office/drawing/2014/main" id="{7F7D435B-C2E6-DBA5-CF23-10747C816ADA}"/>
              </a:ext>
            </a:extLst>
          </p:cNvPr>
          <p:cNvPicPr>
            <a:picLocks noChangeAspect="1"/>
          </p:cNvPicPr>
          <p:nvPr/>
        </p:nvPicPr>
        <p:blipFill>
          <a:blip r:embed="rId3"/>
          <a:stretch>
            <a:fillRect/>
          </a:stretch>
        </p:blipFill>
        <p:spPr>
          <a:xfrm>
            <a:off x="4513436" y="1458568"/>
            <a:ext cx="5121218" cy="664522"/>
          </a:xfrm>
          <a:prstGeom prst="rect">
            <a:avLst/>
          </a:prstGeom>
        </p:spPr>
      </p:pic>
    </p:spTree>
    <p:extLst>
      <p:ext uri="{BB962C8B-B14F-4D97-AF65-F5344CB8AC3E}">
        <p14:creationId xmlns:p14="http://schemas.microsoft.com/office/powerpoint/2010/main" val="2033651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047E8F00-D4D7-47B9-B79A-9AFF520485CA}"/>
              </a:ext>
            </a:extLst>
          </p:cNvPr>
          <p:cNvSpPr/>
          <p:nvPr/>
        </p:nvSpPr>
        <p:spPr>
          <a:xfrm rot="16200000">
            <a:off x="-1813355" y="3686700"/>
            <a:ext cx="6512535" cy="694373"/>
          </a:xfrm>
          <a:prstGeom prst="rect">
            <a:avLst/>
          </a:prstGeom>
          <a:solidFill>
            <a:schemeClr val="bg1"/>
          </a:solidFill>
          <a:ln/>
        </p:spPr>
        <p:txBody>
          <a:bodyPr wrap="none" rtlCol="0" anchor="t"/>
          <a:lstStyle/>
          <a:p>
            <a:pPr marL="0" indent="0" algn="ctr">
              <a:lnSpc>
                <a:spcPts val="5468"/>
              </a:lnSpc>
              <a:buNone/>
            </a:pPr>
            <a:r>
              <a:rPr lang="en-US" sz="6000" b="1" kern="0" spc="-157" dirty="0">
                <a:solidFill>
                  <a:srgbClr val="E9E1D2"/>
                </a:solidFill>
                <a:latin typeface="+mj-lt"/>
                <a:ea typeface="Bitter" pitchFamily="34" charset="-122"/>
              </a:rPr>
              <a:t>Attestation sur </a:t>
            </a:r>
            <a:r>
              <a:rPr lang="en-US" sz="6000" b="1" kern="0" spc="-157" dirty="0" err="1">
                <a:solidFill>
                  <a:srgbClr val="E9E1D2"/>
                </a:solidFill>
                <a:latin typeface="+mj-lt"/>
                <a:ea typeface="Bitter" pitchFamily="34" charset="-122"/>
              </a:rPr>
              <a:t>l’honneur</a:t>
            </a:r>
            <a:endParaRPr lang="en-US" sz="6000" b="1" kern="0" spc="-157" dirty="0">
              <a:solidFill>
                <a:srgbClr val="E9E1D2"/>
              </a:solidFill>
              <a:latin typeface="+mj-lt"/>
              <a:ea typeface="Bitter" pitchFamily="34" charset="-122"/>
            </a:endParaRPr>
          </a:p>
        </p:txBody>
      </p:sp>
      <p:sp>
        <p:nvSpPr>
          <p:cNvPr id="5" name="Rectangle 4">
            <a:extLst>
              <a:ext uri="{FF2B5EF4-FFF2-40B4-BE49-F238E27FC236}">
                <a16:creationId xmlns:a16="http://schemas.microsoft.com/office/drawing/2014/main" id="{A9E9F7C4-7D65-7D3E-2B11-BFA85233AF3E}"/>
              </a:ext>
            </a:extLst>
          </p:cNvPr>
          <p:cNvSpPr/>
          <p:nvPr/>
        </p:nvSpPr>
        <p:spPr>
          <a:xfrm>
            <a:off x="1918010" y="1761893"/>
            <a:ext cx="1293541" cy="47950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C53B1A07-2783-38F3-8BB6-070280268996}"/>
              </a:ext>
            </a:extLst>
          </p:cNvPr>
          <p:cNvPicPr>
            <a:picLocks noChangeAspect="1"/>
          </p:cNvPicPr>
          <p:nvPr/>
        </p:nvPicPr>
        <p:blipFill>
          <a:blip r:embed="rId2"/>
          <a:stretch>
            <a:fillRect/>
          </a:stretch>
        </p:blipFill>
        <p:spPr>
          <a:xfrm rot="16200000">
            <a:off x="97554" y="3698905"/>
            <a:ext cx="4538546" cy="664522"/>
          </a:xfrm>
          <a:prstGeom prst="rect">
            <a:avLst/>
          </a:prstGeom>
        </p:spPr>
      </p:pic>
      <p:sp>
        <p:nvSpPr>
          <p:cNvPr id="3" name="ZoneTexte 2"/>
          <p:cNvSpPr txBox="1"/>
          <p:nvPr/>
        </p:nvSpPr>
        <p:spPr>
          <a:xfrm>
            <a:off x="4280170" y="1852684"/>
            <a:ext cx="382621" cy="3573293"/>
          </a:xfrm>
          <a:prstGeom prst="rect">
            <a:avLst/>
          </a:prstGeom>
          <a:solidFill>
            <a:schemeClr val="bg1"/>
          </a:solidFill>
        </p:spPr>
        <p:txBody>
          <a:bodyPr wrap="square" rtlCol="0">
            <a:spAutoFit/>
          </a:bodyPr>
          <a:lstStyle/>
          <a:p>
            <a:endParaRPr lang="fr-FR" dirty="0"/>
          </a:p>
        </p:txBody>
      </p:sp>
      <p:sp>
        <p:nvSpPr>
          <p:cNvPr id="7" name="ZoneTexte 6">
            <a:extLst>
              <a:ext uri="{FF2B5EF4-FFF2-40B4-BE49-F238E27FC236}">
                <a16:creationId xmlns:a16="http://schemas.microsoft.com/office/drawing/2014/main" id="{403D2DC4-D6C4-E41D-C3ED-D380E9431E8D}"/>
              </a:ext>
            </a:extLst>
          </p:cNvPr>
          <p:cNvSpPr txBox="1"/>
          <p:nvPr/>
        </p:nvSpPr>
        <p:spPr>
          <a:xfrm>
            <a:off x="2453268" y="624468"/>
            <a:ext cx="11510843" cy="7192537"/>
          </a:xfrm>
          <a:prstGeom prst="rect">
            <a:avLst/>
          </a:prstGeom>
          <a:noFill/>
        </p:spPr>
        <p:txBody>
          <a:bodyPr vert="vert270" wrap="square" rtlCol="0">
            <a:spAutoFit/>
          </a:bodyPr>
          <a:lstStyle/>
          <a:p>
            <a:r>
              <a:rPr lang="fr-FR" sz="1600" dirty="0"/>
              <a:t> - - - - - - - - - - - - - - - - - - - - - - - - - - - - - - - - - - - - - - - - - - - - - - - - - - - - - - - - - - - - - - - - </a:t>
            </a:r>
          </a:p>
          <a:p>
            <a:endParaRPr lang="fr-FR" sz="1600" dirty="0"/>
          </a:p>
          <a:p>
            <a:r>
              <a:rPr lang="fr-FR" sz="1600" dirty="0"/>
              <a:t>RÈGLEMENT INTÉRIEUR</a:t>
            </a:r>
          </a:p>
          <a:p>
            <a:r>
              <a:rPr lang="fr-FR" sz="1600" dirty="0"/>
              <a:t>Je soussigné(e) : ______________________________________________________________</a:t>
            </a:r>
          </a:p>
          <a:p>
            <a:r>
              <a:rPr lang="fr-FR" sz="1600" dirty="0"/>
              <a:t>•	Reconnais avoir reçu le Règlement intérieur du Moulin Nature et accepte les règles de fonctionnement de l’établissement. </a:t>
            </a:r>
          </a:p>
          <a:p>
            <a:r>
              <a:rPr lang="fr-FR" sz="1600" dirty="0"/>
              <a:t>•	Reconnais avoir reçu les documents inhérents à la formation suivie soit par mail soit par clé USB personnelle ( Livret de suivi pour l’Ecole Être).</a:t>
            </a:r>
          </a:p>
          <a:p>
            <a:endParaRPr lang="fr-FR" sz="1600" dirty="0"/>
          </a:p>
          <a:p>
            <a:r>
              <a:rPr lang="fr-FR" sz="1600" dirty="0"/>
              <a:t>DROIT À L’IMAGE</a:t>
            </a:r>
          </a:p>
          <a:p>
            <a:r>
              <a:rPr lang="fr-FR" sz="1600" dirty="0"/>
              <a:t>• 	autorise Le Moulin Nature</a:t>
            </a:r>
          </a:p>
          <a:p>
            <a:r>
              <a:rPr lang="fr-FR" sz="1600" dirty="0"/>
              <a:t>• 	n’autorise pas Le Moulin Nature</a:t>
            </a:r>
          </a:p>
          <a:p>
            <a:r>
              <a:rPr lang="fr-FR" sz="1600" dirty="0"/>
              <a:t>à disposer pleinement et irrévocablement des images fixes (photos) ou en mouvement (vidéo) me représentant, seul ou en groupe, ainsi que des éléments sonores dont je suis l'émetteur. Ces images et éléments sonores sont destinés à être reproduits, représentés et/ou adaptés, en tout ou partie, s'il y a lieu, dans le cadre de la communication, sur les supports suivants :</a:t>
            </a:r>
          </a:p>
          <a:p>
            <a:r>
              <a:rPr lang="fr-FR" sz="1600" dirty="0"/>
              <a:t>•	publication dans une revue, ouvrage, journal ou publicité ; </a:t>
            </a:r>
          </a:p>
          <a:p>
            <a:r>
              <a:rPr lang="fr-FR" sz="1600" dirty="0"/>
              <a:t>•	présentation au public lors d’une exposition de travaux réalisés ;</a:t>
            </a:r>
          </a:p>
          <a:p>
            <a:r>
              <a:rPr lang="fr-FR" sz="1600" dirty="0"/>
              <a:t>•	diffusion sur le site web et/ou les pages réseaux sociaux du Moulin Nature;</a:t>
            </a:r>
          </a:p>
          <a:p>
            <a:r>
              <a:rPr lang="fr-FR" sz="1600" dirty="0"/>
              <a:t>•	ou tout autre support de communication.</a:t>
            </a:r>
          </a:p>
          <a:p>
            <a:endParaRPr lang="fr-FR" sz="1600" dirty="0"/>
          </a:p>
          <a:p>
            <a:r>
              <a:rPr lang="fr-FR" sz="1600" dirty="0"/>
              <a:t>Par la présente, je reconnais ne pas prétendre à une réparation d'un préjudice quel qu'il soit du fait de l'utilisation de mon image et m’engage à ne pas réclamer de dédommagement financier en cas de son usage. En outre, je reconnais être informé(e) du droit de demander que mon autorisation soit rectifiée, mise à jour ou retirée.</a:t>
            </a:r>
          </a:p>
          <a:p>
            <a:endParaRPr lang="fr-FR" sz="1600" dirty="0"/>
          </a:p>
          <a:p>
            <a:r>
              <a:rPr lang="fr-FR" sz="1600" dirty="0"/>
              <a:t>DONNEES PERSONNELLES</a:t>
            </a:r>
          </a:p>
          <a:p>
            <a:r>
              <a:rPr lang="fr-FR" sz="1600" dirty="0"/>
              <a:t>•	Reconnais avoir eu les informations suivantes : </a:t>
            </a:r>
          </a:p>
          <a:p>
            <a:r>
              <a:rPr lang="fr-FR" sz="1600" dirty="0"/>
              <a:t>Les informations recueillies pour mon inscription, ainsi qu’au cours de ma formation sont enregistrées dans un fichier informatisé par Le Moulin Nature pour la gestion de mon dossier administratif et conservées pendant la durée de ma formation. </a:t>
            </a:r>
          </a:p>
          <a:p>
            <a:r>
              <a:rPr lang="fr-FR" sz="1600" dirty="0"/>
              <a:t>Conformément à la loi « informatique et libertés », je peux exercer mon droit d'accès aux données me concernant et les faire rectifier en contactant Le Moulin Nature ou en adressant un courrier électronique à formation@lemoulinnature.fr.</a:t>
            </a:r>
          </a:p>
          <a:p>
            <a:endParaRPr lang="fr-FR" sz="1600" dirty="0"/>
          </a:p>
          <a:p>
            <a:endParaRPr lang="fr-FR" sz="1600" dirty="0"/>
          </a:p>
          <a:p>
            <a:endParaRPr lang="fr-FR" sz="1600" dirty="0"/>
          </a:p>
          <a:p>
            <a:r>
              <a:rPr lang="fr-FR" sz="1600" dirty="0"/>
              <a:t>						</a:t>
            </a:r>
          </a:p>
          <a:p>
            <a:r>
              <a:rPr lang="fr-FR" sz="1600" dirty="0"/>
              <a:t>A ……………………….…, 		le ……………………………….      </a:t>
            </a:r>
          </a:p>
          <a:p>
            <a:endParaRPr lang="fr-FR" sz="1600" dirty="0"/>
          </a:p>
          <a:p>
            <a:endParaRPr lang="fr-FR" sz="1600" dirty="0"/>
          </a:p>
          <a:p>
            <a:endParaRPr lang="fr-FR" sz="1600" dirty="0"/>
          </a:p>
          <a:p>
            <a:r>
              <a:rPr lang="fr-FR" sz="1600" dirty="0"/>
              <a:t>Signature :…………………….. </a:t>
            </a:r>
          </a:p>
        </p:txBody>
      </p:sp>
    </p:spTree>
    <p:extLst>
      <p:ext uri="{BB962C8B-B14F-4D97-AF65-F5344CB8AC3E}">
        <p14:creationId xmlns:p14="http://schemas.microsoft.com/office/powerpoint/2010/main" val="175475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fr-FR"/>
          </a:p>
        </p:txBody>
      </p:sp>
      <p:sp>
        <p:nvSpPr>
          <p:cNvPr id="3" name="Shape 1"/>
          <p:cNvSpPr/>
          <p:nvPr/>
        </p:nvSpPr>
        <p:spPr>
          <a:xfrm>
            <a:off x="0" y="-50484"/>
            <a:ext cx="14630400" cy="8280083"/>
          </a:xfrm>
          <a:prstGeom prst="rect">
            <a:avLst/>
          </a:prstGeom>
          <a:solidFill>
            <a:schemeClr val="bg1"/>
          </a:solidFill>
          <a:ln/>
        </p:spPr>
        <p:txBody>
          <a:bodyPr/>
          <a:lstStyle/>
          <a:p>
            <a:endParaRPr lang="fr-FR"/>
          </a:p>
        </p:txBody>
      </p:sp>
      <p:sp>
        <p:nvSpPr>
          <p:cNvPr id="7" name="Shape 4"/>
          <p:cNvSpPr/>
          <p:nvPr/>
        </p:nvSpPr>
        <p:spPr>
          <a:xfrm>
            <a:off x="833199" y="4978479"/>
            <a:ext cx="355402" cy="355402"/>
          </a:xfrm>
          <a:prstGeom prst="roundRect">
            <a:avLst>
              <a:gd name="adj" fmla="val 25726039"/>
            </a:avLst>
          </a:prstGeom>
          <a:noFill/>
          <a:ln w="7620">
            <a:solidFill>
              <a:srgbClr val="FFFFFF"/>
            </a:solidFill>
            <a:prstDash val="solid"/>
          </a:ln>
        </p:spPr>
        <p:txBody>
          <a:bodyPr/>
          <a:lstStyle/>
          <a:p>
            <a:endParaRPr lang="fr-FR"/>
          </a:p>
        </p:txBody>
      </p:sp>
      <p:sp>
        <p:nvSpPr>
          <p:cNvPr id="12" name="Rectangle 3">
            <a:extLst>
              <a:ext uri="{FF2B5EF4-FFF2-40B4-BE49-F238E27FC236}">
                <a16:creationId xmlns:a16="http://schemas.microsoft.com/office/drawing/2014/main" id="{2967568B-4050-F1E1-B9CD-C52BC4F0DF40}"/>
              </a:ext>
            </a:extLst>
          </p:cNvPr>
          <p:cNvSpPr>
            <a:spLocks noChangeArrowheads="1"/>
          </p:cNvSpPr>
          <p:nvPr/>
        </p:nvSpPr>
        <p:spPr bwMode="auto">
          <a:xfrm>
            <a:off x="1188601" y="1031350"/>
            <a:ext cx="12374999" cy="526297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fr-FR" sz="2100" b="0" i="0" dirty="0">
                <a:solidFill>
                  <a:srgbClr val="374151"/>
                </a:solidFill>
                <a:effectLst/>
                <a:latin typeface="+mj-lt"/>
              </a:rPr>
              <a:t>Cher(e) apprenant(e),</a:t>
            </a:r>
          </a:p>
          <a:p>
            <a:pPr algn="just"/>
            <a:endParaRPr lang="fr-FR" sz="2100" b="0" i="0" dirty="0">
              <a:solidFill>
                <a:srgbClr val="374151"/>
              </a:solidFill>
              <a:effectLst/>
              <a:latin typeface="+mj-lt"/>
            </a:endParaRPr>
          </a:p>
          <a:p>
            <a:pPr algn="just"/>
            <a:r>
              <a:rPr lang="fr-FR" sz="2100" b="0" i="0" dirty="0">
                <a:solidFill>
                  <a:srgbClr val="374151"/>
                </a:solidFill>
                <a:effectLst/>
                <a:latin typeface="+mj-lt"/>
              </a:rPr>
              <a:t>C'est avec une immense joie que nous vous accueillons au sein de notre Centre de formation Le Moulin Nature. Nous sommes ravis de vous accueillir dans cette nouvelle étape de votre parcours éducatif et professionnel.</a:t>
            </a:r>
          </a:p>
          <a:p>
            <a:pPr algn="just"/>
            <a:endParaRPr lang="fr-FR" sz="2100" b="0" i="0" dirty="0">
              <a:solidFill>
                <a:srgbClr val="374151"/>
              </a:solidFill>
              <a:effectLst/>
              <a:latin typeface="+mj-lt"/>
            </a:endParaRPr>
          </a:p>
          <a:p>
            <a:pPr algn="just"/>
            <a:r>
              <a:rPr lang="fr-FR" sz="2100" b="0" i="0" dirty="0">
                <a:solidFill>
                  <a:srgbClr val="374151"/>
                </a:solidFill>
                <a:effectLst/>
                <a:latin typeface="+mj-lt"/>
              </a:rPr>
              <a:t>Notre engagement envers votre réussite est notre priorité absolue. Tout au long de votre formation, vous découvrirez un environnement propice à l'apprentissage, soutenu par une équipe dévouée de formateurs et de professionnels passionnés.</a:t>
            </a:r>
          </a:p>
          <a:p>
            <a:pPr algn="just"/>
            <a:endParaRPr lang="fr-FR" sz="2100" b="0" i="0" dirty="0">
              <a:solidFill>
                <a:srgbClr val="374151"/>
              </a:solidFill>
              <a:effectLst/>
              <a:latin typeface="+mj-lt"/>
            </a:endParaRPr>
          </a:p>
          <a:p>
            <a:pPr algn="just"/>
            <a:r>
              <a:rPr lang="fr-FR" sz="2100" b="0" i="0" dirty="0">
                <a:solidFill>
                  <a:srgbClr val="374151"/>
                </a:solidFill>
                <a:effectLst/>
                <a:latin typeface="+mj-lt"/>
              </a:rPr>
              <a:t>Que vous soyez ici pour acquérir de nouvelles compétences, perfectionner vos connaissances existantes ou explorer de nouveaux horizons professionnels, sachez que vous faites partie intégrante de notre communauté éducative. Votre présence enrichit notre Centre, et nous sommes impatients de vous accompagner tout au long de ce voyage.</a:t>
            </a:r>
          </a:p>
          <a:p>
            <a:pPr algn="just"/>
            <a:endParaRPr lang="fr-FR" sz="2100" b="0" i="0" dirty="0">
              <a:solidFill>
                <a:srgbClr val="374151"/>
              </a:solidFill>
              <a:effectLst/>
              <a:latin typeface="+mj-lt"/>
            </a:endParaRPr>
          </a:p>
          <a:p>
            <a:pPr algn="just"/>
            <a:r>
              <a:rPr lang="fr-FR" sz="2100" b="0" i="0" dirty="0">
                <a:solidFill>
                  <a:srgbClr val="374151"/>
                </a:solidFill>
                <a:effectLst/>
                <a:latin typeface="+mj-lt"/>
              </a:rPr>
              <a:t>N'hésitez pas à solliciter notre équipe pédagogique, toujours disponible pour répondre à vos questions, vous guider et vous inspirer. Ensemble, nous construirons les fondations de votre succès futur.</a:t>
            </a:r>
          </a:p>
        </p:txBody>
      </p:sp>
      <p:sp>
        <p:nvSpPr>
          <p:cNvPr id="13" name="ZoneTexte 12">
            <a:extLst>
              <a:ext uri="{FF2B5EF4-FFF2-40B4-BE49-F238E27FC236}">
                <a16:creationId xmlns:a16="http://schemas.microsoft.com/office/drawing/2014/main" id="{60EA1831-22F0-2F19-7CBC-D70B73E65B8B}"/>
              </a:ext>
            </a:extLst>
          </p:cNvPr>
          <p:cNvSpPr txBox="1"/>
          <p:nvPr/>
        </p:nvSpPr>
        <p:spPr>
          <a:xfrm>
            <a:off x="228624" y="6776199"/>
            <a:ext cx="14190940" cy="1077218"/>
          </a:xfrm>
          <a:prstGeom prst="rect">
            <a:avLst/>
          </a:prstGeom>
          <a:noFill/>
        </p:spPr>
        <p:txBody>
          <a:bodyPr wrap="square" rtlCol="0">
            <a:spAutoFit/>
          </a:bodyPr>
          <a:lstStyle/>
          <a:p>
            <a:pPr algn="ctr"/>
            <a:r>
              <a:rPr lang="fr-FR" sz="3200" b="1" i="0" dirty="0">
                <a:solidFill>
                  <a:srgbClr val="E9E1D2"/>
                </a:solidFill>
                <a:effectLst/>
                <a:latin typeface="Söhne"/>
              </a:rPr>
              <a:t>Nous vous souhaitons un séjour enrichissant au sein du Moulin Nature. </a:t>
            </a:r>
          </a:p>
          <a:p>
            <a:pPr algn="ctr"/>
            <a:r>
              <a:rPr lang="fr-FR" sz="3200" b="1" i="0" dirty="0">
                <a:solidFill>
                  <a:srgbClr val="E9E1D2"/>
                </a:solidFill>
                <a:effectLst/>
                <a:latin typeface="Söhne"/>
              </a:rPr>
              <a:t>Bienvenue parmi nous !</a:t>
            </a:r>
          </a:p>
        </p:txBody>
      </p:sp>
      <p:pic>
        <p:nvPicPr>
          <p:cNvPr id="15" name="Image 14">
            <a:extLst>
              <a:ext uri="{FF2B5EF4-FFF2-40B4-BE49-F238E27FC236}">
                <a16:creationId xmlns:a16="http://schemas.microsoft.com/office/drawing/2014/main" id="{6AFC7F96-EE1E-4D33-E6F6-3CB3D237349E}"/>
              </a:ext>
            </a:extLst>
          </p:cNvPr>
          <p:cNvPicPr>
            <a:picLocks noChangeAspect="1"/>
          </p:cNvPicPr>
          <p:nvPr/>
        </p:nvPicPr>
        <p:blipFill>
          <a:blip r:embed="rId3"/>
          <a:stretch>
            <a:fillRect/>
          </a:stretch>
        </p:blipFill>
        <p:spPr>
          <a:xfrm>
            <a:off x="12679680" y="463844"/>
            <a:ext cx="1417320" cy="1178738"/>
          </a:xfrm>
          <a:prstGeom prst="rect">
            <a:avLst/>
          </a:prstGeom>
        </p:spPr>
      </p:pic>
      <p:pic>
        <p:nvPicPr>
          <p:cNvPr id="17" name="Image 16">
            <a:extLst>
              <a:ext uri="{FF2B5EF4-FFF2-40B4-BE49-F238E27FC236}">
                <a16:creationId xmlns:a16="http://schemas.microsoft.com/office/drawing/2014/main" id="{4C9E2223-81EF-E97C-5641-C8936795165E}"/>
              </a:ext>
            </a:extLst>
          </p:cNvPr>
          <p:cNvPicPr>
            <a:picLocks noChangeAspect="1"/>
          </p:cNvPicPr>
          <p:nvPr/>
        </p:nvPicPr>
        <p:blipFill>
          <a:blip r:embed="rId4"/>
          <a:stretch>
            <a:fillRect/>
          </a:stretch>
        </p:blipFill>
        <p:spPr>
          <a:xfrm rot="5400000">
            <a:off x="-2087158" y="3062307"/>
            <a:ext cx="5241116" cy="1222927"/>
          </a:xfrm>
          <a:prstGeom prst="rect">
            <a:avLst/>
          </a:prstGeom>
        </p:spPr>
      </p:pic>
    </p:spTree>
    <p:extLst>
      <p:ext uri="{BB962C8B-B14F-4D97-AF65-F5344CB8AC3E}">
        <p14:creationId xmlns:p14="http://schemas.microsoft.com/office/powerpoint/2010/main" val="420585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fr-FR"/>
          </a:p>
        </p:txBody>
      </p:sp>
      <p:sp>
        <p:nvSpPr>
          <p:cNvPr id="3" name="Shape 1"/>
          <p:cNvSpPr/>
          <p:nvPr/>
        </p:nvSpPr>
        <p:spPr>
          <a:xfrm>
            <a:off x="0" y="23898"/>
            <a:ext cx="14630400" cy="8229600"/>
          </a:xfrm>
          <a:prstGeom prst="rect">
            <a:avLst/>
          </a:prstGeom>
          <a:solidFill>
            <a:schemeClr val="bg1"/>
          </a:solidFill>
          <a:ln/>
        </p:spPr>
        <p:txBody>
          <a:bodyPr/>
          <a:lstStyle/>
          <a:p>
            <a:endParaRPr lang="fr-FR"/>
          </a:p>
        </p:txBody>
      </p:sp>
      <p:sp>
        <p:nvSpPr>
          <p:cNvPr id="5" name="Text 2"/>
          <p:cNvSpPr/>
          <p:nvPr/>
        </p:nvSpPr>
        <p:spPr>
          <a:xfrm>
            <a:off x="3253621" y="477415"/>
            <a:ext cx="8123158" cy="694373"/>
          </a:xfrm>
          <a:prstGeom prst="rect">
            <a:avLst/>
          </a:prstGeom>
          <a:noFill/>
          <a:ln/>
        </p:spPr>
        <p:txBody>
          <a:bodyPr wrap="none" rtlCol="0" anchor="t"/>
          <a:lstStyle/>
          <a:p>
            <a:pPr algn="ctr">
              <a:lnSpc>
                <a:spcPts val="6561"/>
              </a:lnSpc>
            </a:pPr>
            <a:r>
              <a:rPr lang="en-US" sz="6600" b="1" kern="0" spc="-157" dirty="0">
                <a:solidFill>
                  <a:srgbClr val="E9E1D2"/>
                </a:solidFill>
                <a:latin typeface="+mj-lt"/>
                <a:ea typeface="Bitter" pitchFamily="34" charset="-122"/>
              </a:rPr>
              <a:t>Notre structure</a:t>
            </a:r>
          </a:p>
        </p:txBody>
      </p:sp>
      <p:sp>
        <p:nvSpPr>
          <p:cNvPr id="6" name="Shape 3"/>
          <p:cNvSpPr/>
          <p:nvPr/>
        </p:nvSpPr>
        <p:spPr>
          <a:xfrm>
            <a:off x="1467297" y="4010094"/>
            <a:ext cx="5417065" cy="3688564"/>
          </a:xfrm>
          <a:prstGeom prst="roundRect">
            <a:avLst>
              <a:gd name="adj" fmla="val 4212"/>
            </a:avLst>
          </a:prstGeom>
          <a:solidFill>
            <a:srgbClr val="E9E1D2"/>
          </a:solidFill>
          <a:ln w="13811">
            <a:solidFill>
              <a:srgbClr val="698973"/>
            </a:solidFill>
            <a:prstDash val="solid"/>
          </a:ln>
        </p:spPr>
        <p:txBody>
          <a:bodyPr/>
          <a:lstStyle/>
          <a:p>
            <a:endParaRPr lang="fr-FR"/>
          </a:p>
        </p:txBody>
      </p:sp>
      <p:sp>
        <p:nvSpPr>
          <p:cNvPr id="8" name="Text 5"/>
          <p:cNvSpPr/>
          <p:nvPr/>
        </p:nvSpPr>
        <p:spPr>
          <a:xfrm>
            <a:off x="1116459" y="4242867"/>
            <a:ext cx="5986868" cy="3492018"/>
          </a:xfrm>
          <a:prstGeom prst="rect">
            <a:avLst/>
          </a:prstGeom>
          <a:noFill/>
          <a:ln/>
        </p:spPr>
        <p:txBody>
          <a:bodyPr wrap="square" rtlCol="0" anchor="t"/>
          <a:lstStyle/>
          <a:p>
            <a:pPr marL="466090" marR="473710" algn="just">
              <a:lnSpc>
                <a:spcPct val="118000"/>
              </a:lnSpc>
              <a:spcBef>
                <a:spcPts val="490"/>
              </a:spcBef>
              <a:spcAft>
                <a:spcPts val="0"/>
              </a:spcAft>
            </a:pPr>
            <a:r>
              <a:rPr lang="fr-FR" dirty="0">
                <a:solidFill>
                  <a:srgbClr val="698973"/>
                </a:solidFill>
                <a:effectLst/>
                <a:latin typeface="+mj-lt"/>
                <a:ea typeface="Trebuchet MS" panose="020B0603020202020204" pitchFamily="34" charset="0"/>
                <a:cs typeface="Trebuchet MS" panose="020B0603020202020204" pitchFamily="34" charset="0"/>
              </a:rPr>
              <a:t>Situé</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à</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Lutterbach,</a:t>
            </a:r>
            <a:r>
              <a:rPr lang="fr-FR" spc="5" dirty="0">
                <a:solidFill>
                  <a:srgbClr val="698973"/>
                </a:solidFill>
                <a:effectLst/>
                <a:latin typeface="+mj-lt"/>
                <a:ea typeface="Trebuchet MS" panose="020B0603020202020204" pitchFamily="34" charset="0"/>
                <a:cs typeface="Trebuchet MS" panose="020B0603020202020204" pitchFamily="34" charset="0"/>
              </a:rPr>
              <a:t> L</a:t>
            </a:r>
            <a:r>
              <a:rPr lang="fr-FR" dirty="0">
                <a:solidFill>
                  <a:srgbClr val="698973"/>
                </a:solidFill>
                <a:effectLst/>
                <a:latin typeface="+mj-lt"/>
                <a:ea typeface="Trebuchet MS" panose="020B0603020202020204" pitchFamily="34" charset="0"/>
                <a:cs typeface="Trebuchet MS" panose="020B0603020202020204" pitchFamily="34" charset="0"/>
              </a:rPr>
              <a:t>e</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Moulin</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Nature</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propose de nombreuses activités tout au long de l'année : projets</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scolaires,</a:t>
            </a:r>
            <a:r>
              <a:rPr lang="fr-FR" spc="31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accueils</a:t>
            </a:r>
            <a:r>
              <a:rPr lang="fr-FR" spc="3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de</a:t>
            </a:r>
            <a:r>
              <a:rPr lang="fr-FR" spc="3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loisirs</a:t>
            </a:r>
            <a:r>
              <a:rPr lang="fr-FR" spc="3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et</a:t>
            </a:r>
            <a:r>
              <a:rPr lang="fr-FR" spc="3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camps</a:t>
            </a:r>
            <a:r>
              <a:rPr lang="fr-FR" spc="3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de</a:t>
            </a:r>
            <a:r>
              <a:rPr lang="fr-FR" spc="3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vacances,</a:t>
            </a:r>
            <a:r>
              <a:rPr lang="fr-FR" spc="31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projets</a:t>
            </a:r>
            <a:r>
              <a:rPr lang="fr-FR" spc="3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d’animation</a:t>
            </a:r>
            <a:r>
              <a:rPr lang="fr-FR" spc="3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de</a:t>
            </a:r>
            <a:r>
              <a:rPr lang="fr-FR" spc="3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rue,</a:t>
            </a:r>
            <a:r>
              <a:rPr lang="fr-FR" spc="3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projets</a:t>
            </a:r>
            <a:r>
              <a:rPr lang="fr-FR" spc="3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auprès</a:t>
            </a:r>
            <a:r>
              <a:rPr lang="fr-FR" spc="-67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de</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publics</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err="1">
                <a:solidFill>
                  <a:srgbClr val="698973"/>
                </a:solidFill>
                <a:effectLst/>
                <a:latin typeface="+mj-lt"/>
                <a:ea typeface="Trebuchet MS" panose="020B0603020202020204" pitchFamily="34" charset="0"/>
                <a:cs typeface="Trebuchet MS" panose="020B0603020202020204" pitchFamily="34" charset="0"/>
              </a:rPr>
              <a:t>extra-ordinaires</a:t>
            </a:r>
            <a:r>
              <a:rPr lang="fr-FR" dirty="0">
                <a:solidFill>
                  <a:srgbClr val="698973"/>
                </a:solidFill>
                <a:effectLst/>
                <a:latin typeface="+mj-lt"/>
                <a:ea typeface="Trebuchet MS" panose="020B0603020202020204" pitchFamily="34" charset="0"/>
                <a:cs typeface="Trebuchet MS" panose="020B0603020202020204" pitchFamily="34" charset="0"/>
              </a:rPr>
              <a:t>,</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la</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petite</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enfance</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sorties</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nature,</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conférences,</a:t>
            </a:r>
            <a:r>
              <a:rPr lang="fr-FR" spc="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expositions,  et</a:t>
            </a:r>
            <a:r>
              <a:rPr lang="fr-FR" spc="-67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ateliers</a:t>
            </a:r>
            <a:r>
              <a:rPr lang="fr-FR" spc="4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pour</a:t>
            </a:r>
            <a:r>
              <a:rPr lang="fr-FR" spc="42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les</a:t>
            </a:r>
            <a:r>
              <a:rPr lang="fr-FR" spc="4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grands;</a:t>
            </a:r>
            <a:r>
              <a:rPr lang="fr-FR" spc="42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formations,</a:t>
            </a:r>
            <a:r>
              <a:rPr lang="fr-FR" spc="42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accompagnements,</a:t>
            </a:r>
            <a:r>
              <a:rPr lang="fr-FR" spc="4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et</a:t>
            </a:r>
            <a:r>
              <a:rPr lang="fr-FR" spc="42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conseils</a:t>
            </a:r>
            <a:r>
              <a:rPr lang="fr-FR" spc="42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pour</a:t>
            </a:r>
            <a:r>
              <a:rPr lang="fr-FR" spc="4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les</a:t>
            </a:r>
            <a:r>
              <a:rPr lang="fr-FR" spc="42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professionnels,</a:t>
            </a:r>
            <a:r>
              <a:rPr lang="fr-FR" spc="42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il</a:t>
            </a:r>
            <a:r>
              <a:rPr lang="fr-FR" spc="-66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y</a:t>
            </a:r>
            <a:r>
              <a:rPr lang="fr-FR" spc="6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en</a:t>
            </a:r>
            <a:r>
              <a:rPr lang="fr-FR" spc="6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a</a:t>
            </a:r>
            <a:r>
              <a:rPr lang="fr-FR" spc="6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pour</a:t>
            </a:r>
            <a:r>
              <a:rPr lang="fr-FR" spc="6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tous</a:t>
            </a:r>
            <a:r>
              <a:rPr lang="fr-FR" spc="6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et</a:t>
            </a:r>
            <a:r>
              <a:rPr lang="fr-FR" spc="6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à</a:t>
            </a:r>
            <a:r>
              <a:rPr lang="fr-FR" spc="65"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tout</a:t>
            </a:r>
            <a:r>
              <a:rPr lang="fr-FR" spc="6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âge</a:t>
            </a:r>
            <a:r>
              <a:rPr lang="fr-FR" spc="60" dirty="0">
                <a:solidFill>
                  <a:srgbClr val="698973"/>
                </a:solidFill>
                <a:effectLst/>
                <a:latin typeface="+mj-lt"/>
                <a:ea typeface="Trebuchet MS" panose="020B0603020202020204" pitchFamily="34" charset="0"/>
                <a:cs typeface="Trebuchet MS" panose="020B0603020202020204" pitchFamily="34" charset="0"/>
              </a:rPr>
              <a:t> </a:t>
            </a:r>
            <a:r>
              <a:rPr lang="fr-FR" dirty="0">
                <a:solidFill>
                  <a:srgbClr val="698973"/>
                </a:solidFill>
                <a:effectLst/>
                <a:latin typeface="+mj-lt"/>
                <a:ea typeface="Trebuchet MS" panose="020B0603020202020204" pitchFamily="34" charset="0"/>
                <a:cs typeface="Trebuchet MS" panose="020B0603020202020204" pitchFamily="34" charset="0"/>
              </a:rPr>
              <a:t>!</a:t>
            </a:r>
          </a:p>
          <a:p>
            <a:pPr>
              <a:spcBef>
                <a:spcPts val="5"/>
              </a:spcBef>
            </a:pPr>
            <a:r>
              <a:rPr lang="fr-FR" dirty="0">
                <a:solidFill>
                  <a:srgbClr val="698973"/>
                </a:solidFill>
                <a:effectLst/>
                <a:latin typeface="+mj-lt"/>
                <a:ea typeface="Trebuchet MS" panose="020B0603020202020204" pitchFamily="34" charset="0"/>
                <a:cs typeface="Trebuchet MS" panose="020B0603020202020204" pitchFamily="34" charset="0"/>
              </a:rPr>
              <a:t> </a:t>
            </a:r>
          </a:p>
        </p:txBody>
      </p:sp>
      <p:sp>
        <p:nvSpPr>
          <p:cNvPr id="9" name="Shape 6"/>
          <p:cNvSpPr/>
          <p:nvPr/>
        </p:nvSpPr>
        <p:spPr>
          <a:xfrm>
            <a:off x="1467298" y="2439079"/>
            <a:ext cx="5417064" cy="1316599"/>
          </a:xfrm>
          <a:prstGeom prst="roundRect">
            <a:avLst>
              <a:gd name="adj" fmla="val 4212"/>
            </a:avLst>
          </a:prstGeom>
          <a:solidFill>
            <a:srgbClr val="698973"/>
          </a:solidFill>
          <a:ln w="13811">
            <a:solidFill>
              <a:schemeClr val="accent6">
                <a:lumMod val="75000"/>
              </a:schemeClr>
            </a:solidFill>
            <a:prstDash val="solid"/>
          </a:ln>
        </p:spPr>
        <p:txBody>
          <a:bodyPr/>
          <a:lstStyle/>
          <a:p>
            <a:endParaRPr lang="fr-FR"/>
          </a:p>
        </p:txBody>
      </p:sp>
      <p:sp>
        <p:nvSpPr>
          <p:cNvPr id="11" name="Text 8"/>
          <p:cNvSpPr/>
          <p:nvPr/>
        </p:nvSpPr>
        <p:spPr>
          <a:xfrm>
            <a:off x="1875889" y="2480474"/>
            <a:ext cx="4599879" cy="1106495"/>
          </a:xfrm>
          <a:prstGeom prst="rect">
            <a:avLst/>
          </a:prstGeom>
          <a:noFill/>
          <a:ln/>
        </p:spPr>
        <p:txBody>
          <a:bodyPr wrap="square" rtlCol="0" anchor="t"/>
          <a:lstStyle/>
          <a:p>
            <a:pPr marL="0" indent="0">
              <a:lnSpc>
                <a:spcPts val="2799"/>
              </a:lnSpc>
              <a:buNone/>
            </a:pPr>
            <a:r>
              <a:rPr lang="fr-FR" dirty="0">
                <a:solidFill>
                  <a:srgbClr val="E9E1D2"/>
                </a:solidFill>
                <a:latin typeface="+mj-lt"/>
              </a:rPr>
              <a:t>Le Moulin nature est une association, créée en 1999. Il est labellisé CINE (Centre d’Initiation à la Nature et à l’Environnement).</a:t>
            </a:r>
          </a:p>
        </p:txBody>
      </p:sp>
      <p:pic>
        <p:nvPicPr>
          <p:cNvPr id="17" name="Image 16">
            <a:extLst>
              <a:ext uri="{FF2B5EF4-FFF2-40B4-BE49-F238E27FC236}">
                <a16:creationId xmlns:a16="http://schemas.microsoft.com/office/drawing/2014/main" id="{11AC5F38-7BA5-64D4-2B83-0789F0DC3E3C}"/>
              </a:ext>
            </a:extLst>
          </p:cNvPr>
          <p:cNvPicPr>
            <a:picLocks noChangeAspect="1"/>
          </p:cNvPicPr>
          <p:nvPr/>
        </p:nvPicPr>
        <p:blipFill>
          <a:blip r:embed="rId3"/>
          <a:stretch>
            <a:fillRect/>
          </a:stretch>
        </p:blipFill>
        <p:spPr>
          <a:xfrm>
            <a:off x="4855328" y="1291930"/>
            <a:ext cx="4919744" cy="666750"/>
          </a:xfrm>
          <a:prstGeom prst="rect">
            <a:avLst/>
          </a:prstGeom>
        </p:spPr>
      </p:pic>
      <p:sp>
        <p:nvSpPr>
          <p:cNvPr id="18" name="Shape 6">
            <a:extLst>
              <a:ext uri="{FF2B5EF4-FFF2-40B4-BE49-F238E27FC236}">
                <a16:creationId xmlns:a16="http://schemas.microsoft.com/office/drawing/2014/main" id="{09414BA0-A9B5-2DA4-57B9-8F1CA213961C}"/>
              </a:ext>
            </a:extLst>
          </p:cNvPr>
          <p:cNvSpPr/>
          <p:nvPr/>
        </p:nvSpPr>
        <p:spPr>
          <a:xfrm>
            <a:off x="8020419" y="2476633"/>
            <a:ext cx="4542115" cy="5219087"/>
          </a:xfrm>
          <a:prstGeom prst="roundRect">
            <a:avLst>
              <a:gd name="adj" fmla="val 4212"/>
            </a:avLst>
          </a:prstGeom>
          <a:solidFill>
            <a:schemeClr val="bg1"/>
          </a:solidFill>
          <a:ln w="57150">
            <a:solidFill>
              <a:srgbClr val="698A73"/>
            </a:solidFill>
            <a:prstDash val="solid"/>
          </a:ln>
        </p:spPr>
        <p:txBody>
          <a:bodyPr/>
          <a:lstStyle/>
          <a:p>
            <a:endParaRPr lang="fr-FR"/>
          </a:p>
        </p:txBody>
      </p:sp>
      <p:sp>
        <p:nvSpPr>
          <p:cNvPr id="19" name="ZoneTexte 18">
            <a:extLst>
              <a:ext uri="{FF2B5EF4-FFF2-40B4-BE49-F238E27FC236}">
                <a16:creationId xmlns:a16="http://schemas.microsoft.com/office/drawing/2014/main" id="{79E7B2F0-60FE-8C27-AD4A-D5D4EB3AA426}"/>
              </a:ext>
            </a:extLst>
          </p:cNvPr>
          <p:cNvSpPr txBox="1"/>
          <p:nvPr/>
        </p:nvSpPr>
        <p:spPr>
          <a:xfrm>
            <a:off x="8239386" y="2926462"/>
            <a:ext cx="4249147" cy="3139321"/>
          </a:xfrm>
          <a:prstGeom prst="rect">
            <a:avLst/>
          </a:prstGeom>
          <a:noFill/>
        </p:spPr>
        <p:txBody>
          <a:bodyPr wrap="square" rtlCol="0">
            <a:spAutoFit/>
          </a:bodyPr>
          <a:lstStyle/>
          <a:p>
            <a:r>
              <a:rPr lang="fr-FR" dirty="0">
                <a:solidFill>
                  <a:srgbClr val="698973"/>
                </a:solidFill>
                <a:latin typeface="+mj-lt"/>
              </a:rPr>
              <a:t>Le Moulin Nature fait partie du réseau ARIENA  (Association  Régionale  d’Initiation  à l’Environnement et à la Nature en Alsace). </a:t>
            </a:r>
          </a:p>
          <a:p>
            <a:endParaRPr lang="fr-FR" dirty="0">
              <a:solidFill>
                <a:srgbClr val="698973"/>
              </a:solidFill>
              <a:latin typeface="+mj-lt"/>
            </a:endParaRPr>
          </a:p>
          <a:p>
            <a:r>
              <a:rPr lang="fr-FR" dirty="0">
                <a:solidFill>
                  <a:srgbClr val="698973"/>
                </a:solidFill>
                <a:latin typeface="+mj-lt"/>
              </a:rPr>
              <a:t>L’ARIENA est la tête de réseau des associations d’éducation à la nature et  à  l’environnement  en  Alsace.  Elle  est basée à Sélestat.</a:t>
            </a:r>
          </a:p>
          <a:p>
            <a:endParaRPr lang="fr-FR" dirty="0">
              <a:solidFill>
                <a:srgbClr val="698973"/>
              </a:solidFill>
              <a:latin typeface="+mj-lt"/>
            </a:endParaRPr>
          </a:p>
          <a:p>
            <a:r>
              <a:rPr lang="fr-FR" dirty="0">
                <a:solidFill>
                  <a:srgbClr val="698973"/>
                </a:solidFill>
                <a:latin typeface="+mj-lt"/>
              </a:rPr>
              <a:t>Pour en savoir plus sur ce label : http://ariena.org/</a:t>
            </a:r>
          </a:p>
        </p:txBody>
      </p:sp>
      <p:pic>
        <p:nvPicPr>
          <p:cNvPr id="22" name="Image 21">
            <a:extLst>
              <a:ext uri="{FF2B5EF4-FFF2-40B4-BE49-F238E27FC236}">
                <a16:creationId xmlns:a16="http://schemas.microsoft.com/office/drawing/2014/main" id="{4ABD1898-CFAD-CB3F-1EAC-3B3064CFBDA6}"/>
              </a:ext>
            </a:extLst>
          </p:cNvPr>
          <p:cNvPicPr>
            <a:picLocks noChangeAspect="1"/>
          </p:cNvPicPr>
          <p:nvPr/>
        </p:nvPicPr>
        <p:blipFill rotWithShape="1">
          <a:blip r:embed="rId4"/>
          <a:srcRect l="26686" t="26478" r="25771" b="28971"/>
          <a:stretch/>
        </p:blipFill>
        <p:spPr>
          <a:xfrm>
            <a:off x="9644608" y="6319940"/>
            <a:ext cx="1293739" cy="12123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fr-FR"/>
          </a:p>
        </p:txBody>
      </p:sp>
      <p:sp>
        <p:nvSpPr>
          <p:cNvPr id="3" name="Shape 1"/>
          <p:cNvSpPr/>
          <p:nvPr/>
        </p:nvSpPr>
        <p:spPr>
          <a:xfrm>
            <a:off x="0" y="0"/>
            <a:ext cx="14630400" cy="8229600"/>
          </a:xfrm>
          <a:prstGeom prst="rect">
            <a:avLst/>
          </a:prstGeom>
          <a:solidFill>
            <a:schemeClr val="bg1"/>
          </a:solidFill>
          <a:ln/>
        </p:spPr>
        <p:txBody>
          <a:bodyPr/>
          <a:lstStyle/>
          <a:p>
            <a:endParaRPr lang="fr-FR" dirty="0"/>
          </a:p>
        </p:txBody>
      </p:sp>
      <p:sp>
        <p:nvSpPr>
          <p:cNvPr id="4" name="Text 2"/>
          <p:cNvSpPr/>
          <p:nvPr/>
        </p:nvSpPr>
        <p:spPr>
          <a:xfrm>
            <a:off x="4580618" y="555315"/>
            <a:ext cx="4443889" cy="694373"/>
          </a:xfrm>
          <a:prstGeom prst="rect">
            <a:avLst/>
          </a:prstGeom>
          <a:noFill/>
          <a:ln/>
        </p:spPr>
        <p:txBody>
          <a:bodyPr wrap="none" rtlCol="0" anchor="t"/>
          <a:lstStyle/>
          <a:p>
            <a:pPr indent="0" algn="ctr">
              <a:lnSpc>
                <a:spcPts val="6561"/>
              </a:lnSpc>
              <a:buNone/>
            </a:pPr>
            <a:r>
              <a:rPr lang="en-US" sz="6600" b="1" kern="0" spc="-157" dirty="0">
                <a:solidFill>
                  <a:srgbClr val="E9E1D2"/>
                </a:solidFill>
                <a:latin typeface="+mj-lt"/>
                <a:ea typeface="Bitter" pitchFamily="34" charset="-122"/>
              </a:rPr>
              <a:t>Nos </a:t>
            </a:r>
            <a:r>
              <a:rPr lang="en-US" sz="6600" b="1" kern="0" spc="-157" dirty="0" err="1">
                <a:solidFill>
                  <a:srgbClr val="E9E1D2"/>
                </a:solidFill>
                <a:latin typeface="+mj-lt"/>
                <a:ea typeface="Bitter" pitchFamily="34" charset="-122"/>
              </a:rPr>
              <a:t>valeurs</a:t>
            </a:r>
            <a:endParaRPr lang="en-US" sz="6600" b="1" kern="0" spc="-157" dirty="0">
              <a:solidFill>
                <a:srgbClr val="E9E1D2"/>
              </a:solidFill>
              <a:latin typeface="+mj-lt"/>
              <a:ea typeface="Bitter" pitchFamily="34" charset="-122"/>
            </a:endParaRPr>
          </a:p>
        </p:txBody>
      </p:sp>
      <p:sp>
        <p:nvSpPr>
          <p:cNvPr id="5" name="Text 3"/>
          <p:cNvSpPr/>
          <p:nvPr/>
        </p:nvSpPr>
        <p:spPr>
          <a:xfrm>
            <a:off x="1378690" y="2750300"/>
            <a:ext cx="3247696" cy="448256"/>
          </a:xfrm>
          <a:prstGeom prst="rect">
            <a:avLst/>
          </a:prstGeom>
          <a:noFill/>
          <a:ln/>
        </p:spPr>
        <p:txBody>
          <a:bodyPr wrap="none" rtlCol="0" anchor="t"/>
          <a:lstStyle/>
          <a:p>
            <a:pPr marL="0" indent="0">
              <a:lnSpc>
                <a:spcPts val="2734"/>
              </a:lnSpc>
              <a:buNone/>
            </a:pPr>
            <a:r>
              <a:rPr lang="en-US" sz="2400" kern="0" spc="-66" dirty="0">
                <a:solidFill>
                  <a:srgbClr val="698A73"/>
                </a:solidFill>
                <a:ea typeface="Bitter" pitchFamily="34" charset="-122"/>
                <a:cs typeface="Bitter" pitchFamily="34" charset="-120"/>
              </a:rPr>
              <a:t>Excellence </a:t>
            </a:r>
            <a:r>
              <a:rPr lang="en-US" sz="2400" kern="0" spc="-66" dirty="0" err="1">
                <a:solidFill>
                  <a:srgbClr val="698A73"/>
                </a:solidFill>
                <a:ea typeface="Bitter" pitchFamily="34" charset="-122"/>
                <a:cs typeface="Bitter" pitchFamily="34" charset="-120"/>
              </a:rPr>
              <a:t>pédagogique</a:t>
            </a:r>
            <a:endParaRPr lang="en-US" sz="2400" dirty="0">
              <a:solidFill>
                <a:srgbClr val="698A73"/>
              </a:solidFill>
            </a:endParaRPr>
          </a:p>
        </p:txBody>
      </p:sp>
      <p:sp>
        <p:nvSpPr>
          <p:cNvPr id="6" name="Text 4"/>
          <p:cNvSpPr/>
          <p:nvPr/>
        </p:nvSpPr>
        <p:spPr>
          <a:xfrm>
            <a:off x="1187670" y="3333507"/>
            <a:ext cx="4006670" cy="4801500"/>
          </a:xfrm>
          <a:prstGeom prst="rect">
            <a:avLst/>
          </a:prstGeom>
          <a:noFill/>
          <a:ln/>
        </p:spPr>
        <p:txBody>
          <a:bodyPr wrap="square" rtlCol="0" anchor="t"/>
          <a:lstStyle/>
          <a:p>
            <a:pPr marL="0" indent="0">
              <a:lnSpc>
                <a:spcPts val="2799"/>
              </a:lnSpc>
              <a:buNone/>
            </a:pPr>
            <a:r>
              <a:rPr lang="fr-FR" sz="2000" kern="0" spc="-35" dirty="0">
                <a:solidFill>
                  <a:srgbClr val="2B2E3C"/>
                </a:solidFill>
                <a:latin typeface="+mj-lt"/>
                <a:ea typeface="Open Sans" pitchFamily="34" charset="-122"/>
                <a:cs typeface="Open Sans" pitchFamily="34" charset="-120"/>
              </a:rPr>
              <a:t>Notre centre de formation vise l'excellence dans la qualité de son enseignement. Cela implique :</a:t>
            </a:r>
          </a:p>
          <a:p>
            <a:pPr marL="0" indent="0">
              <a:lnSpc>
                <a:spcPts val="2799"/>
              </a:lnSpc>
              <a:buNone/>
            </a:pPr>
            <a:endParaRPr lang="fr-FR" sz="1050" kern="0" spc="-35" dirty="0">
              <a:solidFill>
                <a:srgbClr val="2B2E3C"/>
              </a:solidFill>
              <a:latin typeface="+mj-lt"/>
              <a:ea typeface="Open Sans" pitchFamily="34" charset="-122"/>
              <a:cs typeface="Open Sans" pitchFamily="34" charset="-120"/>
            </a:endParaRPr>
          </a:p>
          <a:p>
            <a:pPr marL="285750" indent="-285750">
              <a:lnSpc>
                <a:spcPts val="2799"/>
              </a:lnSpc>
              <a:buFont typeface="Arial" panose="020B0604020202020204" pitchFamily="34" charset="0"/>
              <a:buChar char="•"/>
            </a:pPr>
            <a:r>
              <a:rPr lang="fr-FR" sz="2000" kern="0" spc="-35" dirty="0">
                <a:solidFill>
                  <a:srgbClr val="2B2E3C"/>
                </a:solidFill>
                <a:latin typeface="+mj-lt"/>
                <a:ea typeface="Open Sans" pitchFamily="34" charset="-122"/>
                <a:cs typeface="Open Sans" pitchFamily="34" charset="-120"/>
              </a:rPr>
              <a:t>Formateurs compétents et expérimentés;</a:t>
            </a:r>
          </a:p>
          <a:p>
            <a:pPr marL="285750" indent="-285750">
              <a:lnSpc>
                <a:spcPts val="2799"/>
              </a:lnSpc>
              <a:buFont typeface="Arial" panose="020B0604020202020204" pitchFamily="34" charset="0"/>
              <a:buChar char="•"/>
            </a:pPr>
            <a:r>
              <a:rPr lang="fr-FR" sz="2000" kern="0" spc="-35" dirty="0">
                <a:solidFill>
                  <a:srgbClr val="2B2E3C"/>
                </a:solidFill>
                <a:latin typeface="+mj-lt"/>
                <a:ea typeface="Open Sans" pitchFamily="34" charset="-122"/>
                <a:cs typeface="Open Sans" pitchFamily="34" charset="-120"/>
              </a:rPr>
              <a:t>Programmes de formation bien conçus ;</a:t>
            </a:r>
          </a:p>
          <a:p>
            <a:pPr marL="285750" indent="-285750">
              <a:lnSpc>
                <a:spcPts val="2799"/>
              </a:lnSpc>
              <a:buFont typeface="Arial" panose="020B0604020202020204" pitchFamily="34" charset="0"/>
              <a:buChar char="•"/>
            </a:pPr>
            <a:r>
              <a:rPr lang="fr-FR" sz="2000" kern="0" spc="-35" dirty="0">
                <a:solidFill>
                  <a:srgbClr val="2B2E3C"/>
                </a:solidFill>
                <a:latin typeface="+mj-lt"/>
                <a:ea typeface="Open Sans" pitchFamily="34" charset="-122"/>
                <a:cs typeface="Open Sans" pitchFamily="34" charset="-120"/>
              </a:rPr>
              <a:t>Méthodes pédagogiques innovantes;</a:t>
            </a:r>
          </a:p>
          <a:p>
            <a:pPr marL="285750" indent="-285750">
              <a:lnSpc>
                <a:spcPts val="2799"/>
              </a:lnSpc>
              <a:buFont typeface="Arial" panose="020B0604020202020204" pitchFamily="34" charset="0"/>
              <a:buChar char="•"/>
            </a:pPr>
            <a:r>
              <a:rPr lang="fr-FR" sz="2000" kern="0" spc="-35" dirty="0">
                <a:solidFill>
                  <a:srgbClr val="2B2E3C"/>
                </a:solidFill>
                <a:latin typeface="+mj-lt"/>
                <a:ea typeface="Open Sans" pitchFamily="34" charset="-122"/>
                <a:cs typeface="Open Sans" pitchFamily="34" charset="-120"/>
              </a:rPr>
              <a:t>Suivi régulier de la performance des apprenants.</a:t>
            </a:r>
            <a:endParaRPr lang="en-US" sz="2000" dirty="0">
              <a:latin typeface="+mj-lt"/>
            </a:endParaRPr>
          </a:p>
        </p:txBody>
      </p:sp>
      <p:sp>
        <p:nvSpPr>
          <p:cNvPr id="7" name="Text 5"/>
          <p:cNvSpPr/>
          <p:nvPr/>
        </p:nvSpPr>
        <p:spPr>
          <a:xfrm>
            <a:off x="5648369" y="2745845"/>
            <a:ext cx="2653349" cy="347186"/>
          </a:xfrm>
          <a:prstGeom prst="rect">
            <a:avLst/>
          </a:prstGeom>
          <a:noFill/>
          <a:ln/>
        </p:spPr>
        <p:txBody>
          <a:bodyPr wrap="none" rtlCol="0" anchor="t"/>
          <a:lstStyle/>
          <a:p>
            <a:pPr>
              <a:lnSpc>
                <a:spcPts val="2734"/>
              </a:lnSpc>
            </a:pPr>
            <a:r>
              <a:rPr lang="en-US" sz="2400" kern="0" spc="-66" dirty="0">
                <a:solidFill>
                  <a:srgbClr val="698A73"/>
                </a:solidFill>
                <a:ea typeface="Bitter" pitchFamily="34" charset="-122"/>
              </a:rPr>
              <a:t>Respect et </a:t>
            </a:r>
            <a:r>
              <a:rPr lang="en-US" sz="2400" kern="0" spc="-66" dirty="0" err="1">
                <a:solidFill>
                  <a:srgbClr val="698A73"/>
                </a:solidFill>
                <a:ea typeface="Bitter" pitchFamily="34" charset="-122"/>
              </a:rPr>
              <a:t>diversité</a:t>
            </a:r>
            <a:endParaRPr lang="en-US" sz="2400" kern="0" spc="-66" dirty="0">
              <a:solidFill>
                <a:srgbClr val="698A73"/>
              </a:solidFill>
              <a:ea typeface="Bitter" pitchFamily="34" charset="-122"/>
            </a:endParaRPr>
          </a:p>
        </p:txBody>
      </p:sp>
      <p:sp>
        <p:nvSpPr>
          <p:cNvPr id="8" name="Text 6"/>
          <p:cNvSpPr/>
          <p:nvPr/>
        </p:nvSpPr>
        <p:spPr>
          <a:xfrm>
            <a:off x="5475890" y="3288803"/>
            <a:ext cx="3720661" cy="4801500"/>
          </a:xfrm>
          <a:prstGeom prst="rect">
            <a:avLst/>
          </a:prstGeom>
          <a:noFill/>
          <a:ln/>
        </p:spPr>
        <p:txBody>
          <a:bodyPr wrap="square" rtlCol="0" anchor="t"/>
          <a:lstStyle/>
          <a:p>
            <a:pPr marL="0" indent="0">
              <a:lnSpc>
                <a:spcPts val="2799"/>
              </a:lnSpc>
              <a:buNone/>
            </a:pPr>
            <a:r>
              <a:rPr lang="fr-FR" sz="2000" kern="0" spc="-35" dirty="0">
                <a:solidFill>
                  <a:srgbClr val="2B2E3C"/>
                </a:solidFill>
                <a:latin typeface="+mj-lt"/>
                <a:ea typeface="Open Sans" pitchFamily="34" charset="-122"/>
                <a:cs typeface="Open Sans" pitchFamily="34" charset="-120"/>
              </a:rPr>
              <a:t>La diversité des apprenants est une richesse. </a:t>
            </a:r>
          </a:p>
          <a:p>
            <a:pPr marL="0" indent="0">
              <a:lnSpc>
                <a:spcPts val="2799"/>
              </a:lnSpc>
              <a:buNone/>
            </a:pPr>
            <a:endParaRPr lang="fr-FR" sz="2000" kern="0" spc="-35" dirty="0">
              <a:solidFill>
                <a:srgbClr val="2B2E3C"/>
              </a:solidFill>
              <a:latin typeface="+mj-lt"/>
              <a:ea typeface="Open Sans" pitchFamily="34" charset="-122"/>
              <a:cs typeface="Open Sans" pitchFamily="34" charset="-120"/>
            </a:endParaRPr>
          </a:p>
          <a:p>
            <a:pPr marL="0" indent="0">
              <a:lnSpc>
                <a:spcPts val="2799"/>
              </a:lnSpc>
              <a:buNone/>
            </a:pPr>
            <a:r>
              <a:rPr lang="fr-FR" sz="2000" kern="0" spc="-35" dirty="0">
                <a:solidFill>
                  <a:srgbClr val="2B2E3C"/>
                </a:solidFill>
                <a:latin typeface="+mj-lt"/>
                <a:ea typeface="Open Sans" pitchFamily="34" charset="-122"/>
                <a:cs typeface="Open Sans" pitchFamily="34" charset="-120"/>
              </a:rPr>
              <a:t>Le respect de la diversité, qu'elle soit culturelle, sociale, ou académique, est une valeur fondamentale. Nous cultivons un environnement inclusif où chacun se sent accueilli, respecté et valorisé, favorisant ainsi un apprentissage collaboratif et harmonieux.</a:t>
            </a:r>
            <a:endParaRPr lang="en-US" sz="2000" kern="0" spc="-35" dirty="0">
              <a:solidFill>
                <a:srgbClr val="2B2E3C"/>
              </a:solidFill>
              <a:latin typeface="+mj-lt"/>
              <a:ea typeface="Open Sans" pitchFamily="34" charset="-122"/>
              <a:cs typeface="Open Sans" pitchFamily="34" charset="-120"/>
            </a:endParaRPr>
          </a:p>
        </p:txBody>
      </p:sp>
      <p:sp>
        <p:nvSpPr>
          <p:cNvPr id="9" name="Text 7"/>
          <p:cNvSpPr/>
          <p:nvPr/>
        </p:nvSpPr>
        <p:spPr>
          <a:xfrm>
            <a:off x="10004016" y="2749896"/>
            <a:ext cx="3383259" cy="347186"/>
          </a:xfrm>
          <a:prstGeom prst="rect">
            <a:avLst/>
          </a:prstGeom>
          <a:noFill/>
          <a:ln/>
        </p:spPr>
        <p:txBody>
          <a:bodyPr wrap="none" rtlCol="0" anchor="t"/>
          <a:lstStyle/>
          <a:p>
            <a:pPr marL="0" indent="0">
              <a:lnSpc>
                <a:spcPts val="2734"/>
              </a:lnSpc>
              <a:buNone/>
            </a:pPr>
            <a:r>
              <a:rPr lang="en-US" sz="2400" kern="0" spc="-66" dirty="0" err="1">
                <a:solidFill>
                  <a:srgbClr val="698A73"/>
                </a:solidFill>
                <a:ea typeface="Bitter" pitchFamily="34" charset="-122"/>
              </a:rPr>
              <a:t>Adaptabilité</a:t>
            </a:r>
            <a:endParaRPr lang="en-US" sz="2400" kern="0" spc="-66" dirty="0">
              <a:solidFill>
                <a:srgbClr val="698A73"/>
              </a:solidFill>
              <a:ea typeface="Bitter" pitchFamily="34" charset="-122"/>
            </a:endParaRPr>
          </a:p>
        </p:txBody>
      </p:sp>
      <p:sp>
        <p:nvSpPr>
          <p:cNvPr id="10" name="Text 8"/>
          <p:cNvSpPr/>
          <p:nvPr/>
        </p:nvSpPr>
        <p:spPr>
          <a:xfrm>
            <a:off x="9828243" y="3314214"/>
            <a:ext cx="3383259" cy="3876590"/>
          </a:xfrm>
          <a:prstGeom prst="rect">
            <a:avLst/>
          </a:prstGeom>
          <a:noFill/>
          <a:ln/>
        </p:spPr>
        <p:txBody>
          <a:bodyPr wrap="square" rtlCol="0" anchor="t"/>
          <a:lstStyle/>
          <a:p>
            <a:pPr marL="0" indent="0">
              <a:lnSpc>
                <a:spcPts val="2799"/>
              </a:lnSpc>
              <a:buNone/>
            </a:pPr>
            <a:r>
              <a:rPr lang="fr-FR" sz="2000" kern="0" spc="-35" dirty="0">
                <a:solidFill>
                  <a:srgbClr val="2B2E3C"/>
                </a:solidFill>
                <a:latin typeface="+mj-lt"/>
                <a:ea typeface="Open Sans" pitchFamily="34" charset="-122"/>
                <a:cs typeface="Open Sans" pitchFamily="34" charset="-120"/>
              </a:rPr>
              <a:t>Les besoins en formation évoluent constamment. Notre centre de formation est : </a:t>
            </a:r>
          </a:p>
          <a:p>
            <a:pPr marL="0" indent="0">
              <a:lnSpc>
                <a:spcPts val="2799"/>
              </a:lnSpc>
              <a:buNone/>
            </a:pPr>
            <a:endParaRPr lang="fr-FR" sz="2000" kern="0" spc="-35" dirty="0">
              <a:solidFill>
                <a:srgbClr val="2B2E3C"/>
              </a:solidFill>
              <a:latin typeface="+mj-lt"/>
              <a:ea typeface="Open Sans" pitchFamily="34" charset="-122"/>
              <a:cs typeface="Open Sans" pitchFamily="34" charset="-120"/>
            </a:endParaRPr>
          </a:p>
          <a:p>
            <a:pPr marL="285750" indent="-285750">
              <a:lnSpc>
                <a:spcPts val="2799"/>
              </a:lnSpc>
              <a:buFont typeface="Arial" panose="020B0604020202020204" pitchFamily="34" charset="0"/>
              <a:buChar char="•"/>
            </a:pPr>
            <a:r>
              <a:rPr lang="fr-FR" sz="2000" kern="0" spc="-35" dirty="0">
                <a:solidFill>
                  <a:srgbClr val="2B2E3C"/>
                </a:solidFill>
                <a:latin typeface="+mj-lt"/>
                <a:ea typeface="Open Sans" pitchFamily="34" charset="-122"/>
                <a:cs typeface="Open Sans" pitchFamily="34" charset="-120"/>
              </a:rPr>
              <a:t>Ouvert à l'innovation ;</a:t>
            </a:r>
          </a:p>
          <a:p>
            <a:pPr marL="285750" indent="-285750">
              <a:lnSpc>
                <a:spcPts val="2799"/>
              </a:lnSpc>
              <a:buFont typeface="Arial" panose="020B0604020202020204" pitchFamily="34" charset="0"/>
              <a:buChar char="•"/>
            </a:pPr>
            <a:r>
              <a:rPr lang="fr-FR" sz="2000" kern="0" spc="-35" dirty="0">
                <a:solidFill>
                  <a:srgbClr val="2B2E3C"/>
                </a:solidFill>
                <a:latin typeface="+mj-lt"/>
                <a:ea typeface="Open Sans" pitchFamily="34" charset="-122"/>
                <a:cs typeface="Open Sans" pitchFamily="34" charset="-120"/>
              </a:rPr>
              <a:t>Prêt à adopter de nouvelles méthodes d'enseignement et technologies éducatives ;</a:t>
            </a:r>
          </a:p>
          <a:p>
            <a:pPr marL="285750" indent="-285750">
              <a:lnSpc>
                <a:spcPts val="2799"/>
              </a:lnSpc>
              <a:buFont typeface="Arial" panose="020B0604020202020204" pitchFamily="34" charset="0"/>
              <a:buChar char="•"/>
            </a:pPr>
            <a:r>
              <a:rPr lang="fr-FR" sz="2000" kern="0" spc="-35" dirty="0">
                <a:solidFill>
                  <a:srgbClr val="2B2E3C"/>
                </a:solidFill>
                <a:latin typeface="+mj-lt"/>
                <a:ea typeface="Open Sans" pitchFamily="34" charset="-122"/>
                <a:cs typeface="Open Sans" pitchFamily="34" charset="-120"/>
              </a:rPr>
              <a:t>Adapté aux évolutions du marché du travail. </a:t>
            </a:r>
            <a:endParaRPr lang="en-US" sz="2000" kern="0" spc="-35" dirty="0">
              <a:solidFill>
                <a:srgbClr val="2B2E3C"/>
              </a:solidFill>
              <a:latin typeface="+mj-lt"/>
              <a:ea typeface="Open Sans" pitchFamily="34" charset="-122"/>
              <a:cs typeface="Open Sans" pitchFamily="34" charset="-120"/>
            </a:endParaRPr>
          </a:p>
        </p:txBody>
      </p:sp>
      <p:pic>
        <p:nvPicPr>
          <p:cNvPr id="12" name="Image 11">
            <a:extLst>
              <a:ext uri="{FF2B5EF4-FFF2-40B4-BE49-F238E27FC236}">
                <a16:creationId xmlns:a16="http://schemas.microsoft.com/office/drawing/2014/main" id="{1B9D288B-1030-C3B1-48D9-57D5B2C18552}"/>
              </a:ext>
            </a:extLst>
          </p:cNvPr>
          <p:cNvPicPr>
            <a:picLocks noChangeAspect="1"/>
          </p:cNvPicPr>
          <p:nvPr/>
        </p:nvPicPr>
        <p:blipFill>
          <a:blip r:embed="rId3"/>
          <a:stretch>
            <a:fillRect/>
          </a:stretch>
        </p:blipFill>
        <p:spPr>
          <a:xfrm>
            <a:off x="4996158" y="1478830"/>
            <a:ext cx="3810330" cy="6645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fr-FR"/>
          </a:p>
        </p:txBody>
      </p:sp>
      <p:sp>
        <p:nvSpPr>
          <p:cNvPr id="3" name="Shape 1"/>
          <p:cNvSpPr/>
          <p:nvPr/>
        </p:nvSpPr>
        <p:spPr>
          <a:xfrm>
            <a:off x="0" y="0"/>
            <a:ext cx="14630400" cy="8229600"/>
          </a:xfrm>
          <a:prstGeom prst="rect">
            <a:avLst/>
          </a:prstGeom>
          <a:solidFill>
            <a:schemeClr val="bg1"/>
          </a:solidFill>
          <a:ln/>
        </p:spPr>
        <p:txBody>
          <a:bodyPr/>
          <a:lstStyle/>
          <a:p>
            <a:endParaRPr lang="fr-FR"/>
          </a:p>
        </p:txBody>
      </p:sp>
      <p:sp>
        <p:nvSpPr>
          <p:cNvPr id="4" name="Text 2"/>
          <p:cNvSpPr/>
          <p:nvPr/>
        </p:nvSpPr>
        <p:spPr>
          <a:xfrm>
            <a:off x="3531860" y="837268"/>
            <a:ext cx="4443889" cy="694373"/>
          </a:xfrm>
          <a:prstGeom prst="rect">
            <a:avLst/>
          </a:prstGeom>
          <a:noFill/>
          <a:ln/>
        </p:spPr>
        <p:txBody>
          <a:bodyPr wrap="none" rtlCol="0" anchor="t"/>
          <a:lstStyle/>
          <a:p>
            <a:pPr marL="0" indent="0">
              <a:lnSpc>
                <a:spcPts val="5468"/>
              </a:lnSpc>
              <a:buNone/>
            </a:pPr>
            <a:r>
              <a:rPr lang="en-US" sz="6600" b="1" kern="0" spc="-157" dirty="0">
                <a:solidFill>
                  <a:srgbClr val="E9E1D2"/>
                </a:solidFill>
                <a:latin typeface="+mj-lt"/>
                <a:ea typeface="Bitter" pitchFamily="34" charset="-122"/>
              </a:rPr>
              <a:t>Notre</a:t>
            </a:r>
            <a:r>
              <a:rPr lang="en-US" sz="7200" b="1" kern="0" spc="-157" dirty="0">
                <a:solidFill>
                  <a:srgbClr val="E9E1D2"/>
                </a:solidFill>
                <a:latin typeface="Bitter" pitchFamily="34" charset="0"/>
                <a:ea typeface="Bitter" pitchFamily="34" charset="-122"/>
              </a:rPr>
              <a:t> </a:t>
            </a:r>
            <a:r>
              <a:rPr lang="en-US" sz="6600" b="1" kern="0" spc="-157" dirty="0">
                <a:solidFill>
                  <a:srgbClr val="E9E1D2"/>
                </a:solidFill>
                <a:latin typeface="+mj-lt"/>
                <a:ea typeface="Bitter" pitchFamily="34" charset="-122"/>
              </a:rPr>
              <a:t>équipe</a:t>
            </a:r>
            <a:r>
              <a:rPr lang="en-US" sz="7200" b="1" kern="0" spc="-157" dirty="0">
                <a:solidFill>
                  <a:srgbClr val="E9E1D2"/>
                </a:solidFill>
                <a:latin typeface="Bitter" pitchFamily="34" charset="0"/>
                <a:ea typeface="Bitter" pitchFamily="34" charset="-122"/>
              </a:rPr>
              <a:t> </a:t>
            </a:r>
          </a:p>
        </p:txBody>
      </p:sp>
      <p:pic>
        <p:nvPicPr>
          <p:cNvPr id="12" name="Image 11">
            <a:extLst>
              <a:ext uri="{FF2B5EF4-FFF2-40B4-BE49-F238E27FC236}">
                <a16:creationId xmlns:a16="http://schemas.microsoft.com/office/drawing/2014/main" id="{1B9D288B-1030-C3B1-48D9-57D5B2C18552}"/>
              </a:ext>
            </a:extLst>
          </p:cNvPr>
          <p:cNvPicPr>
            <a:picLocks noChangeAspect="1"/>
          </p:cNvPicPr>
          <p:nvPr/>
        </p:nvPicPr>
        <p:blipFill>
          <a:blip r:embed="rId3"/>
          <a:stretch>
            <a:fillRect/>
          </a:stretch>
        </p:blipFill>
        <p:spPr>
          <a:xfrm>
            <a:off x="3624146" y="1735214"/>
            <a:ext cx="4237464" cy="664522"/>
          </a:xfrm>
          <a:prstGeom prst="rect">
            <a:avLst/>
          </a:prstGeom>
        </p:spPr>
      </p:pic>
      <p:sp>
        <p:nvSpPr>
          <p:cNvPr id="11" name="ZoneTexte 10">
            <a:extLst>
              <a:ext uri="{FF2B5EF4-FFF2-40B4-BE49-F238E27FC236}">
                <a16:creationId xmlns:a16="http://schemas.microsoft.com/office/drawing/2014/main" id="{CF2EB04A-69D2-0330-1960-5102330E58D6}"/>
              </a:ext>
            </a:extLst>
          </p:cNvPr>
          <p:cNvSpPr txBox="1"/>
          <p:nvPr/>
        </p:nvSpPr>
        <p:spPr>
          <a:xfrm>
            <a:off x="1996911" y="2809226"/>
            <a:ext cx="8005348" cy="4306179"/>
          </a:xfrm>
          <a:prstGeom prst="rect">
            <a:avLst/>
          </a:prstGeom>
          <a:noFill/>
        </p:spPr>
        <p:txBody>
          <a:bodyPr wrap="square" rtlCol="0">
            <a:spAutoFit/>
          </a:bodyPr>
          <a:lstStyle/>
          <a:p>
            <a:pPr marL="97790" marR="421640" algn="just">
              <a:lnSpc>
                <a:spcPct val="118000"/>
              </a:lnSpc>
              <a:spcBef>
                <a:spcPts val="490"/>
              </a:spcBef>
              <a:spcAft>
                <a:spcPts val="0"/>
              </a:spcAft>
            </a:pPr>
            <a:r>
              <a:rPr lang="fr-FR" sz="1800" dirty="0">
                <a:effectLst/>
                <a:latin typeface="+mj-lt"/>
                <a:ea typeface="Trebuchet MS" panose="020B0603020202020204" pitchFamily="34" charset="0"/>
                <a:cs typeface="Trebuchet MS" panose="020B0603020202020204" pitchFamily="34" charset="0"/>
              </a:rPr>
              <a:t>Le Moulin Nature est géré par un Bureau et un Conseil d’Administration. Leurs membres sont</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bénévoles.</a:t>
            </a:r>
            <a:r>
              <a:rPr lang="fr-FR" sz="1800" spc="20"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Ils</a:t>
            </a:r>
            <a:r>
              <a:rPr lang="fr-FR" sz="1800" spc="20"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sont</a:t>
            </a:r>
            <a:r>
              <a:rPr lang="fr-FR" sz="1800" spc="20"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élus</a:t>
            </a:r>
            <a:r>
              <a:rPr lang="fr-FR" sz="1800" spc="20"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par</a:t>
            </a:r>
            <a:r>
              <a:rPr lang="fr-FR" sz="1800" spc="2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les</a:t>
            </a:r>
            <a:r>
              <a:rPr lang="fr-FR" sz="1800" spc="20"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membres</a:t>
            </a:r>
            <a:r>
              <a:rPr lang="fr-FR" sz="1800" spc="20"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de</a:t>
            </a:r>
            <a:r>
              <a:rPr lang="fr-FR" sz="1800" spc="20"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l’association.</a:t>
            </a:r>
          </a:p>
          <a:p>
            <a:pPr marL="97790" marR="421640" algn="just">
              <a:lnSpc>
                <a:spcPct val="118000"/>
              </a:lnSpc>
              <a:spcBef>
                <a:spcPts val="490"/>
              </a:spcBef>
              <a:spcAft>
                <a:spcPts val="0"/>
              </a:spcAft>
            </a:pPr>
            <a:endParaRPr lang="fr-FR" sz="1800" dirty="0">
              <a:effectLst/>
              <a:latin typeface="+mj-lt"/>
              <a:ea typeface="Trebuchet MS" panose="020B0603020202020204" pitchFamily="34" charset="0"/>
              <a:cs typeface="Trebuchet MS" panose="020B0603020202020204" pitchFamily="34" charset="0"/>
            </a:endParaRPr>
          </a:p>
          <a:p>
            <a:pPr marL="97790" marR="421640" algn="just">
              <a:lnSpc>
                <a:spcPct val="118000"/>
              </a:lnSpc>
              <a:spcAft>
                <a:spcPts val="0"/>
              </a:spcAft>
            </a:pPr>
            <a:r>
              <a:rPr lang="fr-FR" sz="1800" dirty="0">
                <a:effectLst/>
                <a:latin typeface="+mj-lt"/>
                <a:ea typeface="Trebuchet MS" panose="020B0603020202020204" pitchFamily="34" charset="0"/>
                <a:cs typeface="Trebuchet MS" panose="020B0603020202020204" pitchFamily="34" charset="0"/>
              </a:rPr>
              <a:t>D’autres</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membres</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bénévoles</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s’impliquent</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dans</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la</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vie</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de</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l’association</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en</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proposant</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des</a:t>
            </a:r>
            <a:r>
              <a:rPr lang="fr-FR" sz="1800" spc="-700"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animations</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pour</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le</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grand</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public</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(sorties</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naturalistes, etc.)</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ou</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en</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participant</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aux</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chantiers</a:t>
            </a:r>
            <a:r>
              <a:rPr lang="fr-FR" sz="1800" spc="-700"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organisés</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régulièrement</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pour</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entretenir</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le</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terrain</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et</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le</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bâtiment.</a:t>
            </a:r>
          </a:p>
          <a:p>
            <a:pPr marL="97790" marR="421640" algn="just">
              <a:lnSpc>
                <a:spcPct val="118000"/>
              </a:lnSpc>
              <a:spcAft>
                <a:spcPts val="0"/>
              </a:spcAft>
            </a:pPr>
            <a:endParaRPr lang="fr-FR" sz="1800" dirty="0">
              <a:effectLst/>
              <a:latin typeface="+mj-lt"/>
              <a:ea typeface="Trebuchet MS" panose="020B0603020202020204" pitchFamily="34" charset="0"/>
              <a:cs typeface="Trebuchet MS" panose="020B0603020202020204" pitchFamily="34" charset="0"/>
            </a:endParaRPr>
          </a:p>
          <a:p>
            <a:pPr marL="97790" marR="421640" algn="just">
              <a:lnSpc>
                <a:spcPct val="118000"/>
              </a:lnSpc>
              <a:spcBef>
                <a:spcPts val="5"/>
              </a:spcBef>
              <a:spcAft>
                <a:spcPts val="0"/>
              </a:spcAft>
            </a:pPr>
            <a:r>
              <a:rPr lang="fr-FR" sz="1800" dirty="0">
                <a:effectLst/>
                <a:latin typeface="+mj-lt"/>
                <a:ea typeface="Trebuchet MS" panose="020B0603020202020204" pitchFamily="34" charset="0"/>
                <a:cs typeface="Trebuchet MS" panose="020B0603020202020204" pitchFamily="34" charset="0"/>
              </a:rPr>
              <a:t>L’association compte des membres : ce sont les adhérents, qui paient une cotisation pour</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participer aux activités. La cotisation est obligatoire pour les familles inscrivant leurs enfants</a:t>
            </a:r>
            <a:r>
              <a:rPr lang="fr-FR" sz="1800" spc="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aux</a:t>
            </a:r>
            <a:r>
              <a:rPr lang="fr-FR" sz="1800" spc="15"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accueils</a:t>
            </a:r>
            <a:r>
              <a:rPr lang="fr-FR" sz="1800" spc="20"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de</a:t>
            </a:r>
            <a:r>
              <a:rPr lang="fr-FR" sz="1800" spc="20" dirty="0">
                <a:effectLst/>
                <a:latin typeface="+mj-lt"/>
                <a:ea typeface="Trebuchet MS" panose="020B0603020202020204" pitchFamily="34" charset="0"/>
                <a:cs typeface="Trebuchet MS" panose="020B0603020202020204" pitchFamily="34" charset="0"/>
              </a:rPr>
              <a:t> </a:t>
            </a:r>
            <a:r>
              <a:rPr lang="fr-FR" sz="1800" dirty="0">
                <a:effectLst/>
                <a:latin typeface="+mj-lt"/>
                <a:ea typeface="Trebuchet MS" panose="020B0603020202020204" pitchFamily="34" charset="0"/>
                <a:cs typeface="Trebuchet MS" panose="020B0603020202020204" pitchFamily="34" charset="0"/>
              </a:rPr>
              <a:t>loisirs.</a:t>
            </a:r>
          </a:p>
          <a:p>
            <a:endParaRPr lang="fr-FR" sz="1800" dirty="0">
              <a:latin typeface="+mj-lt"/>
            </a:endParaRPr>
          </a:p>
          <a:p>
            <a:endParaRPr lang="fr-FR" dirty="0">
              <a:latin typeface="+mj-lt"/>
            </a:endParaRPr>
          </a:p>
        </p:txBody>
      </p:sp>
      <p:sp>
        <p:nvSpPr>
          <p:cNvPr id="21" name="Organigramme : Document 20">
            <a:extLst>
              <a:ext uri="{FF2B5EF4-FFF2-40B4-BE49-F238E27FC236}">
                <a16:creationId xmlns:a16="http://schemas.microsoft.com/office/drawing/2014/main" id="{6E98E5B2-3772-2D9E-CE1E-EC4807A31ED8}"/>
              </a:ext>
            </a:extLst>
          </p:cNvPr>
          <p:cNvSpPr/>
          <p:nvPr/>
        </p:nvSpPr>
        <p:spPr>
          <a:xfrm rot="5400000">
            <a:off x="9789848" y="1481036"/>
            <a:ext cx="6096002" cy="3133931"/>
          </a:xfrm>
          <a:prstGeom prst="flowChartDocument">
            <a:avLst/>
          </a:prstGeom>
          <a:solidFill>
            <a:srgbClr val="6989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4194F944-0E3F-548F-74D7-48AF6E634677}"/>
              </a:ext>
            </a:extLst>
          </p:cNvPr>
          <p:cNvPicPr>
            <a:picLocks noChangeAspect="1"/>
          </p:cNvPicPr>
          <p:nvPr/>
        </p:nvPicPr>
        <p:blipFill>
          <a:blip r:embed="rId4"/>
          <a:stretch>
            <a:fillRect/>
          </a:stretch>
        </p:blipFill>
        <p:spPr>
          <a:xfrm>
            <a:off x="11547315" y="6424843"/>
            <a:ext cx="2857500" cy="1381125"/>
          </a:xfrm>
          <a:prstGeom prst="rect">
            <a:avLst/>
          </a:prstGeom>
        </p:spPr>
      </p:pic>
    </p:spTree>
    <p:extLst>
      <p:ext uri="{BB962C8B-B14F-4D97-AF65-F5344CB8AC3E}">
        <p14:creationId xmlns:p14="http://schemas.microsoft.com/office/powerpoint/2010/main" val="389177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fr-FR"/>
          </a:p>
        </p:txBody>
      </p:sp>
      <p:sp>
        <p:nvSpPr>
          <p:cNvPr id="3" name="Shape 1"/>
          <p:cNvSpPr/>
          <p:nvPr/>
        </p:nvSpPr>
        <p:spPr>
          <a:xfrm>
            <a:off x="-537" y="0"/>
            <a:ext cx="14630400" cy="8229600"/>
          </a:xfrm>
          <a:prstGeom prst="rect">
            <a:avLst/>
          </a:prstGeom>
          <a:solidFill>
            <a:schemeClr val="bg1"/>
          </a:solidFill>
          <a:ln>
            <a:solidFill>
              <a:schemeClr val="bg1"/>
            </a:solidFill>
          </a:ln>
        </p:spPr>
        <p:txBody>
          <a:bodyPr/>
          <a:lstStyle/>
          <a:p>
            <a:endParaRPr lang="fr-FR"/>
          </a:p>
        </p:txBody>
      </p:sp>
      <p:sp>
        <p:nvSpPr>
          <p:cNvPr id="4" name="Text 2"/>
          <p:cNvSpPr/>
          <p:nvPr/>
        </p:nvSpPr>
        <p:spPr>
          <a:xfrm>
            <a:off x="4369180" y="536463"/>
            <a:ext cx="5890967" cy="694373"/>
          </a:xfrm>
          <a:prstGeom prst="rect">
            <a:avLst/>
          </a:prstGeom>
          <a:noFill/>
          <a:ln/>
        </p:spPr>
        <p:txBody>
          <a:bodyPr wrap="none" rtlCol="0" anchor="t"/>
          <a:lstStyle/>
          <a:p>
            <a:pPr marL="0" indent="0" algn="ctr">
              <a:lnSpc>
                <a:spcPts val="5468"/>
              </a:lnSpc>
              <a:buNone/>
            </a:pPr>
            <a:r>
              <a:rPr lang="en-US" sz="6600" b="1" kern="0" spc="-157" dirty="0">
                <a:solidFill>
                  <a:srgbClr val="E9E1D2"/>
                </a:solidFill>
                <a:latin typeface="+mj-lt"/>
                <a:ea typeface="Bitter" pitchFamily="34" charset="-122"/>
              </a:rPr>
              <a:t>Organigramme</a:t>
            </a:r>
          </a:p>
        </p:txBody>
      </p:sp>
      <p:graphicFrame>
        <p:nvGraphicFramePr>
          <p:cNvPr id="16" name="Diagramme 15">
            <a:extLst>
              <a:ext uri="{FF2B5EF4-FFF2-40B4-BE49-F238E27FC236}">
                <a16:creationId xmlns:a16="http://schemas.microsoft.com/office/drawing/2014/main" id="{635F0FE0-A396-C75F-DE2C-F65551C8332F}"/>
              </a:ext>
            </a:extLst>
          </p:cNvPr>
          <p:cNvGraphicFramePr/>
          <p:nvPr>
            <p:extLst>
              <p:ext uri="{D42A27DB-BD31-4B8C-83A1-F6EECF244321}">
                <p14:modId xmlns:p14="http://schemas.microsoft.com/office/powerpoint/2010/main" val="2167621101"/>
              </p:ext>
            </p:extLst>
          </p:nvPr>
        </p:nvGraphicFramePr>
        <p:xfrm>
          <a:off x="902970" y="1767299"/>
          <a:ext cx="13453109" cy="557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Image 19">
            <a:extLst>
              <a:ext uri="{FF2B5EF4-FFF2-40B4-BE49-F238E27FC236}">
                <a16:creationId xmlns:a16="http://schemas.microsoft.com/office/drawing/2014/main" id="{C65A6215-CDEC-4975-1683-7C7C604293C9}"/>
              </a:ext>
            </a:extLst>
          </p:cNvPr>
          <p:cNvPicPr>
            <a:picLocks noChangeAspect="1"/>
          </p:cNvPicPr>
          <p:nvPr/>
        </p:nvPicPr>
        <p:blipFill>
          <a:blip r:embed="rId8"/>
          <a:stretch>
            <a:fillRect/>
          </a:stretch>
        </p:blipFill>
        <p:spPr>
          <a:xfrm>
            <a:off x="11401631" y="6424843"/>
            <a:ext cx="2857500" cy="13811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377763E-9D64-AD60-E8B3-DD72EFB68ED9}"/>
              </a:ext>
            </a:extLst>
          </p:cNvPr>
          <p:cNvGrpSpPr>
            <a:grpSpLocks/>
          </p:cNvGrpSpPr>
          <p:nvPr/>
        </p:nvGrpSpPr>
        <p:grpSpPr bwMode="auto">
          <a:xfrm>
            <a:off x="7631592" y="2303128"/>
            <a:ext cx="4507856" cy="5203501"/>
            <a:chOff x="360" y="1629"/>
            <a:chExt cx="19958" cy="29681"/>
          </a:xfrm>
        </p:grpSpPr>
        <p:sp>
          <p:nvSpPr>
            <p:cNvPr id="3" name="Rectangle 3">
              <a:extLst>
                <a:ext uri="{FF2B5EF4-FFF2-40B4-BE49-F238E27FC236}">
                  <a16:creationId xmlns:a16="http://schemas.microsoft.com/office/drawing/2014/main" id="{BDB881E4-6546-8537-209E-4E8984F96321}"/>
                </a:ext>
              </a:extLst>
            </p:cNvPr>
            <p:cNvSpPr>
              <a:spLocks noChangeArrowheads="1"/>
            </p:cNvSpPr>
            <p:nvPr/>
          </p:nvSpPr>
          <p:spPr bwMode="auto">
            <a:xfrm>
              <a:off x="360" y="5329"/>
              <a:ext cx="19958" cy="25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 name="Freeform 4">
              <a:extLst>
                <a:ext uri="{FF2B5EF4-FFF2-40B4-BE49-F238E27FC236}">
                  <a16:creationId xmlns:a16="http://schemas.microsoft.com/office/drawing/2014/main" id="{678789D6-82E8-781C-4D38-5E235E30E86C}"/>
                </a:ext>
              </a:extLst>
            </p:cNvPr>
            <p:cNvSpPr>
              <a:spLocks/>
            </p:cNvSpPr>
            <p:nvPr/>
          </p:nvSpPr>
          <p:spPr bwMode="auto">
            <a:xfrm>
              <a:off x="1154" y="1629"/>
              <a:ext cx="6464" cy="1506"/>
            </a:xfrm>
            <a:custGeom>
              <a:avLst/>
              <a:gdLst>
                <a:gd name="T0" fmla="+- 0 1907 1154"/>
                <a:gd name="T1" fmla="*/ T0 w 6464"/>
                <a:gd name="T2" fmla="+- 0 3135 1630"/>
                <a:gd name="T3" fmla="*/ 3135 h 1506"/>
                <a:gd name="T4" fmla="+- 0 1756 1154"/>
                <a:gd name="T5" fmla="*/ T4 w 6464"/>
                <a:gd name="T6" fmla="+- 0 3120 1630"/>
                <a:gd name="T7" fmla="*/ 3120 h 1506"/>
                <a:gd name="T8" fmla="+- 0 1614 1154"/>
                <a:gd name="T9" fmla="*/ T8 w 6464"/>
                <a:gd name="T10" fmla="+- 0 3076 1630"/>
                <a:gd name="T11" fmla="*/ 3076 h 1506"/>
                <a:gd name="T12" fmla="+- 0 1486 1154"/>
                <a:gd name="T13" fmla="*/ T12 w 6464"/>
                <a:gd name="T14" fmla="+- 0 3007 1630"/>
                <a:gd name="T15" fmla="*/ 3007 h 1506"/>
                <a:gd name="T16" fmla="+- 0 1375 1154"/>
                <a:gd name="T17" fmla="*/ T16 w 6464"/>
                <a:gd name="T18" fmla="+- 0 2915 1630"/>
                <a:gd name="T19" fmla="*/ 2915 h 1506"/>
                <a:gd name="T20" fmla="+- 0 1283 1154"/>
                <a:gd name="T21" fmla="*/ T20 w 6464"/>
                <a:gd name="T22" fmla="+- 0 2803 1630"/>
                <a:gd name="T23" fmla="*/ 2803 h 1506"/>
                <a:gd name="T24" fmla="+- 0 1214 1154"/>
                <a:gd name="T25" fmla="*/ T24 w 6464"/>
                <a:gd name="T26" fmla="+- 0 2675 1630"/>
                <a:gd name="T27" fmla="*/ 2675 h 1506"/>
                <a:gd name="T28" fmla="+- 0 1170 1154"/>
                <a:gd name="T29" fmla="*/ T28 w 6464"/>
                <a:gd name="T30" fmla="+- 0 2534 1630"/>
                <a:gd name="T31" fmla="*/ 2534 h 1506"/>
                <a:gd name="T32" fmla="+- 0 1154 1154"/>
                <a:gd name="T33" fmla="*/ T32 w 6464"/>
                <a:gd name="T34" fmla="+- 0 2382 1630"/>
                <a:gd name="T35" fmla="*/ 2382 h 1506"/>
                <a:gd name="T36" fmla="+- 0 1170 1154"/>
                <a:gd name="T37" fmla="*/ T36 w 6464"/>
                <a:gd name="T38" fmla="+- 0 2231 1630"/>
                <a:gd name="T39" fmla="*/ 2231 h 1506"/>
                <a:gd name="T40" fmla="+- 0 1214 1154"/>
                <a:gd name="T41" fmla="*/ T40 w 6464"/>
                <a:gd name="T42" fmla="+- 0 2089 1630"/>
                <a:gd name="T43" fmla="*/ 2089 h 1506"/>
                <a:gd name="T44" fmla="+- 0 1283 1154"/>
                <a:gd name="T45" fmla="*/ T44 w 6464"/>
                <a:gd name="T46" fmla="+- 0 1962 1630"/>
                <a:gd name="T47" fmla="*/ 1962 h 1506"/>
                <a:gd name="T48" fmla="+- 0 1375 1154"/>
                <a:gd name="T49" fmla="*/ T48 w 6464"/>
                <a:gd name="T50" fmla="+- 0 1850 1630"/>
                <a:gd name="T51" fmla="*/ 1850 h 1506"/>
                <a:gd name="T52" fmla="+- 0 1486 1154"/>
                <a:gd name="T53" fmla="*/ T52 w 6464"/>
                <a:gd name="T54" fmla="+- 0 1758 1630"/>
                <a:gd name="T55" fmla="*/ 1758 h 1506"/>
                <a:gd name="T56" fmla="+- 0 1614 1154"/>
                <a:gd name="T57" fmla="*/ T56 w 6464"/>
                <a:gd name="T58" fmla="+- 0 1689 1630"/>
                <a:gd name="T59" fmla="*/ 1689 h 1506"/>
                <a:gd name="T60" fmla="+- 0 1756 1154"/>
                <a:gd name="T61" fmla="*/ T60 w 6464"/>
                <a:gd name="T62" fmla="+- 0 1645 1630"/>
                <a:gd name="T63" fmla="*/ 1645 h 1506"/>
                <a:gd name="T64" fmla="+- 0 1907 1154"/>
                <a:gd name="T65" fmla="*/ T64 w 6464"/>
                <a:gd name="T66" fmla="+- 0 1630 1630"/>
                <a:gd name="T67" fmla="*/ 1630 h 1506"/>
                <a:gd name="T68" fmla="+- 0 6944 1154"/>
                <a:gd name="T69" fmla="*/ T68 w 6464"/>
                <a:gd name="T70" fmla="+- 0 1634 1630"/>
                <a:gd name="T71" fmla="*/ 1634 h 1506"/>
                <a:gd name="T72" fmla="+- 0 7091 1154"/>
                <a:gd name="T73" fmla="*/ T72 w 6464"/>
                <a:gd name="T74" fmla="+- 0 1664 1630"/>
                <a:gd name="T75" fmla="*/ 1664 h 1506"/>
                <a:gd name="T76" fmla="+- 0 7226 1154"/>
                <a:gd name="T77" fmla="*/ T76 w 6464"/>
                <a:gd name="T78" fmla="+- 0 1721 1630"/>
                <a:gd name="T79" fmla="*/ 1721 h 1506"/>
                <a:gd name="T80" fmla="+- 0 7346 1154"/>
                <a:gd name="T81" fmla="*/ T80 w 6464"/>
                <a:gd name="T82" fmla="+- 0 1802 1630"/>
                <a:gd name="T83" fmla="*/ 1802 h 1506"/>
                <a:gd name="T84" fmla="+- 0 7448 1154"/>
                <a:gd name="T85" fmla="*/ T84 w 6464"/>
                <a:gd name="T86" fmla="+- 0 1904 1630"/>
                <a:gd name="T87" fmla="*/ 1904 h 1506"/>
                <a:gd name="T88" fmla="+- 0 7529 1154"/>
                <a:gd name="T89" fmla="*/ T88 w 6464"/>
                <a:gd name="T90" fmla="+- 0 2024 1630"/>
                <a:gd name="T91" fmla="*/ 2024 h 1506"/>
                <a:gd name="T92" fmla="+- 0 7586 1154"/>
                <a:gd name="T93" fmla="*/ T92 w 6464"/>
                <a:gd name="T94" fmla="+- 0 2159 1630"/>
                <a:gd name="T95" fmla="*/ 2159 h 1506"/>
                <a:gd name="T96" fmla="+- 0 7616 1154"/>
                <a:gd name="T97" fmla="*/ T96 w 6464"/>
                <a:gd name="T98" fmla="+- 0 2305 1630"/>
                <a:gd name="T99" fmla="*/ 2305 h 1506"/>
                <a:gd name="T100" fmla="+- 0 7618 1154"/>
                <a:gd name="T101" fmla="*/ T100 w 6464"/>
                <a:gd name="T102" fmla="+- 0 2420 1630"/>
                <a:gd name="T103" fmla="*/ 2420 h 1506"/>
                <a:gd name="T104" fmla="+- 0 7586 1154"/>
                <a:gd name="T105" fmla="*/ T104 w 6464"/>
                <a:gd name="T106" fmla="+- 0 2606 1630"/>
                <a:gd name="T107" fmla="*/ 2606 h 1506"/>
                <a:gd name="T108" fmla="+- 0 7529 1154"/>
                <a:gd name="T109" fmla="*/ T108 w 6464"/>
                <a:gd name="T110" fmla="+- 0 2741 1630"/>
                <a:gd name="T111" fmla="*/ 2741 h 1506"/>
                <a:gd name="T112" fmla="+- 0 7448 1154"/>
                <a:gd name="T113" fmla="*/ T112 w 6464"/>
                <a:gd name="T114" fmla="+- 0 2861 1630"/>
                <a:gd name="T115" fmla="*/ 2861 h 1506"/>
                <a:gd name="T116" fmla="+- 0 7346 1154"/>
                <a:gd name="T117" fmla="*/ T116 w 6464"/>
                <a:gd name="T118" fmla="+- 0 2963 1630"/>
                <a:gd name="T119" fmla="*/ 2963 h 1506"/>
                <a:gd name="T120" fmla="+- 0 7226 1154"/>
                <a:gd name="T121" fmla="*/ T120 w 6464"/>
                <a:gd name="T122" fmla="+- 0 3044 1630"/>
                <a:gd name="T123" fmla="*/ 3044 h 1506"/>
                <a:gd name="T124" fmla="+- 0 7091 1154"/>
                <a:gd name="T125" fmla="*/ T124 w 6464"/>
                <a:gd name="T126" fmla="+- 0 3101 1630"/>
                <a:gd name="T127" fmla="*/ 3101 h 1506"/>
                <a:gd name="T128" fmla="+- 0 6944 1154"/>
                <a:gd name="T129" fmla="*/ T128 w 6464"/>
                <a:gd name="T130" fmla="+- 0 3131 1630"/>
                <a:gd name="T131" fmla="*/ 3131 h 15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6464" h="1506">
                  <a:moveTo>
                    <a:pt x="5713" y="1505"/>
                  </a:moveTo>
                  <a:lnTo>
                    <a:pt x="753" y="1505"/>
                  </a:lnTo>
                  <a:lnTo>
                    <a:pt x="676" y="1501"/>
                  </a:lnTo>
                  <a:lnTo>
                    <a:pt x="602" y="1490"/>
                  </a:lnTo>
                  <a:lnTo>
                    <a:pt x="529" y="1471"/>
                  </a:lnTo>
                  <a:lnTo>
                    <a:pt x="460" y="1446"/>
                  </a:lnTo>
                  <a:lnTo>
                    <a:pt x="394" y="1414"/>
                  </a:lnTo>
                  <a:lnTo>
                    <a:pt x="332" y="1377"/>
                  </a:lnTo>
                  <a:lnTo>
                    <a:pt x="274" y="1333"/>
                  </a:lnTo>
                  <a:lnTo>
                    <a:pt x="221" y="1285"/>
                  </a:lnTo>
                  <a:lnTo>
                    <a:pt x="172" y="1231"/>
                  </a:lnTo>
                  <a:lnTo>
                    <a:pt x="129" y="1173"/>
                  </a:lnTo>
                  <a:lnTo>
                    <a:pt x="91" y="1111"/>
                  </a:lnTo>
                  <a:lnTo>
                    <a:pt x="60" y="1045"/>
                  </a:lnTo>
                  <a:lnTo>
                    <a:pt x="34" y="976"/>
                  </a:lnTo>
                  <a:lnTo>
                    <a:pt x="16" y="904"/>
                  </a:lnTo>
                  <a:lnTo>
                    <a:pt x="4" y="829"/>
                  </a:lnTo>
                  <a:lnTo>
                    <a:pt x="0" y="752"/>
                  </a:lnTo>
                  <a:lnTo>
                    <a:pt x="4" y="675"/>
                  </a:lnTo>
                  <a:lnTo>
                    <a:pt x="16" y="601"/>
                  </a:lnTo>
                  <a:lnTo>
                    <a:pt x="34" y="529"/>
                  </a:lnTo>
                  <a:lnTo>
                    <a:pt x="60" y="459"/>
                  </a:lnTo>
                  <a:lnTo>
                    <a:pt x="91" y="394"/>
                  </a:lnTo>
                  <a:lnTo>
                    <a:pt x="129" y="332"/>
                  </a:lnTo>
                  <a:lnTo>
                    <a:pt x="172" y="274"/>
                  </a:lnTo>
                  <a:lnTo>
                    <a:pt x="221" y="220"/>
                  </a:lnTo>
                  <a:lnTo>
                    <a:pt x="274" y="172"/>
                  </a:lnTo>
                  <a:lnTo>
                    <a:pt x="332" y="128"/>
                  </a:lnTo>
                  <a:lnTo>
                    <a:pt x="394" y="91"/>
                  </a:lnTo>
                  <a:lnTo>
                    <a:pt x="460" y="59"/>
                  </a:lnTo>
                  <a:lnTo>
                    <a:pt x="529" y="34"/>
                  </a:lnTo>
                  <a:lnTo>
                    <a:pt x="602" y="15"/>
                  </a:lnTo>
                  <a:lnTo>
                    <a:pt x="676" y="4"/>
                  </a:lnTo>
                  <a:lnTo>
                    <a:pt x="753" y="0"/>
                  </a:lnTo>
                  <a:lnTo>
                    <a:pt x="5713" y="0"/>
                  </a:lnTo>
                  <a:lnTo>
                    <a:pt x="5790" y="4"/>
                  </a:lnTo>
                  <a:lnTo>
                    <a:pt x="5865" y="15"/>
                  </a:lnTo>
                  <a:lnTo>
                    <a:pt x="5937" y="34"/>
                  </a:lnTo>
                  <a:lnTo>
                    <a:pt x="6006" y="59"/>
                  </a:lnTo>
                  <a:lnTo>
                    <a:pt x="6072" y="91"/>
                  </a:lnTo>
                  <a:lnTo>
                    <a:pt x="6134" y="128"/>
                  </a:lnTo>
                  <a:lnTo>
                    <a:pt x="6192" y="172"/>
                  </a:lnTo>
                  <a:lnTo>
                    <a:pt x="6245" y="220"/>
                  </a:lnTo>
                  <a:lnTo>
                    <a:pt x="6294" y="274"/>
                  </a:lnTo>
                  <a:lnTo>
                    <a:pt x="6337" y="332"/>
                  </a:lnTo>
                  <a:lnTo>
                    <a:pt x="6375" y="394"/>
                  </a:lnTo>
                  <a:lnTo>
                    <a:pt x="6407" y="459"/>
                  </a:lnTo>
                  <a:lnTo>
                    <a:pt x="6432" y="529"/>
                  </a:lnTo>
                  <a:lnTo>
                    <a:pt x="6451" y="601"/>
                  </a:lnTo>
                  <a:lnTo>
                    <a:pt x="6462" y="675"/>
                  </a:lnTo>
                  <a:lnTo>
                    <a:pt x="6464" y="715"/>
                  </a:lnTo>
                  <a:lnTo>
                    <a:pt x="6464" y="790"/>
                  </a:lnTo>
                  <a:lnTo>
                    <a:pt x="6451" y="904"/>
                  </a:lnTo>
                  <a:lnTo>
                    <a:pt x="6432" y="976"/>
                  </a:lnTo>
                  <a:lnTo>
                    <a:pt x="6407" y="1045"/>
                  </a:lnTo>
                  <a:lnTo>
                    <a:pt x="6375" y="1111"/>
                  </a:lnTo>
                  <a:lnTo>
                    <a:pt x="6337" y="1173"/>
                  </a:lnTo>
                  <a:lnTo>
                    <a:pt x="6294" y="1231"/>
                  </a:lnTo>
                  <a:lnTo>
                    <a:pt x="6245" y="1285"/>
                  </a:lnTo>
                  <a:lnTo>
                    <a:pt x="6192" y="1333"/>
                  </a:lnTo>
                  <a:lnTo>
                    <a:pt x="6134" y="1377"/>
                  </a:lnTo>
                  <a:lnTo>
                    <a:pt x="6072" y="1414"/>
                  </a:lnTo>
                  <a:lnTo>
                    <a:pt x="6006" y="1446"/>
                  </a:lnTo>
                  <a:lnTo>
                    <a:pt x="5937" y="1471"/>
                  </a:lnTo>
                  <a:lnTo>
                    <a:pt x="5865" y="1490"/>
                  </a:lnTo>
                  <a:lnTo>
                    <a:pt x="5790" y="1501"/>
                  </a:lnTo>
                  <a:lnTo>
                    <a:pt x="5713" y="1505"/>
                  </a:lnTo>
                  <a:close/>
                </a:path>
              </a:pathLst>
            </a:custGeom>
            <a:solidFill>
              <a:srgbClr val="F5F0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a:extLst>
                <a:ext uri="{FF2B5EF4-FFF2-40B4-BE49-F238E27FC236}">
                  <a16:creationId xmlns:a16="http://schemas.microsoft.com/office/drawing/2014/main" id="{47212F0D-CF41-A7C3-44E6-CE43C148A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 y="1841"/>
              <a:ext cx="5465"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C0706ACE-D445-99DA-BA22-0F56604CC0AE}"/>
                </a:ext>
              </a:extLst>
            </p:cNvPr>
            <p:cNvSpPr>
              <a:spLocks noChangeArrowheads="1"/>
            </p:cNvSpPr>
            <p:nvPr/>
          </p:nvSpPr>
          <p:spPr bwMode="auto">
            <a:xfrm>
              <a:off x="3315" y="4882"/>
              <a:ext cx="15259" cy="234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Rectangle 7">
              <a:extLst>
                <a:ext uri="{FF2B5EF4-FFF2-40B4-BE49-F238E27FC236}">
                  <a16:creationId xmlns:a16="http://schemas.microsoft.com/office/drawing/2014/main" id="{A2775747-F10F-6DB7-BCC2-F8C22756A5A4}"/>
                </a:ext>
              </a:extLst>
            </p:cNvPr>
            <p:cNvSpPr>
              <a:spLocks noChangeArrowheads="1"/>
            </p:cNvSpPr>
            <p:nvPr/>
          </p:nvSpPr>
          <p:spPr bwMode="auto">
            <a:xfrm>
              <a:off x="3033" y="4882"/>
              <a:ext cx="283" cy="23481"/>
            </a:xfrm>
            <a:prstGeom prst="rect">
              <a:avLst/>
            </a:prstGeom>
            <a:solidFill>
              <a:srgbClr val="698A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Freeform 8">
              <a:extLst>
                <a:ext uri="{FF2B5EF4-FFF2-40B4-BE49-F238E27FC236}">
                  <a16:creationId xmlns:a16="http://schemas.microsoft.com/office/drawing/2014/main" id="{D5699AC3-49DE-F72A-34D3-81AE47B6614A}"/>
                </a:ext>
              </a:extLst>
            </p:cNvPr>
            <p:cNvSpPr>
              <a:spLocks/>
            </p:cNvSpPr>
            <p:nvPr/>
          </p:nvSpPr>
          <p:spPr bwMode="auto">
            <a:xfrm>
              <a:off x="1168" y="26773"/>
              <a:ext cx="3398" cy="930"/>
            </a:xfrm>
            <a:custGeom>
              <a:avLst/>
              <a:gdLst>
                <a:gd name="T0" fmla="+- 0 4494 1169"/>
                <a:gd name="T1" fmla="*/ T0 w 3398"/>
                <a:gd name="T2" fmla="+- 0 26995 26773"/>
                <a:gd name="T3" fmla="*/ 26995 h 930"/>
                <a:gd name="T4" fmla="+- 0 4436 1169"/>
                <a:gd name="T5" fmla="*/ T4 w 3398"/>
                <a:gd name="T6" fmla="+- 0 26961 26773"/>
                <a:gd name="T7" fmla="*/ 26961 h 930"/>
                <a:gd name="T8" fmla="+- 0 4225 1169"/>
                <a:gd name="T9" fmla="*/ T8 w 3398"/>
                <a:gd name="T10" fmla="+- 0 26967 26773"/>
                <a:gd name="T11" fmla="*/ 26967 h 930"/>
                <a:gd name="T12" fmla="+- 0 4155 1169"/>
                <a:gd name="T13" fmla="*/ T12 w 3398"/>
                <a:gd name="T14" fmla="+- 0 26965 26773"/>
                <a:gd name="T15" fmla="*/ 26965 h 930"/>
                <a:gd name="T16" fmla="+- 0 3978 1169"/>
                <a:gd name="T17" fmla="*/ T16 w 3398"/>
                <a:gd name="T18" fmla="+- 0 26931 26773"/>
                <a:gd name="T19" fmla="*/ 26931 h 930"/>
                <a:gd name="T20" fmla="+- 0 3736 1169"/>
                <a:gd name="T21" fmla="*/ T20 w 3398"/>
                <a:gd name="T22" fmla="+- 0 26847 26773"/>
                <a:gd name="T23" fmla="*/ 26847 h 930"/>
                <a:gd name="T24" fmla="+- 0 3721 1169"/>
                <a:gd name="T25" fmla="*/ T24 w 3398"/>
                <a:gd name="T26" fmla="+- 0 26897 26773"/>
                <a:gd name="T27" fmla="*/ 26897 h 930"/>
                <a:gd name="T28" fmla="+- 0 3783 1169"/>
                <a:gd name="T29" fmla="*/ T28 w 3398"/>
                <a:gd name="T30" fmla="+- 0 26993 26773"/>
                <a:gd name="T31" fmla="*/ 26993 h 930"/>
                <a:gd name="T32" fmla="+- 0 4168 1169"/>
                <a:gd name="T33" fmla="*/ T32 w 3398"/>
                <a:gd name="T34" fmla="+- 0 27129 26773"/>
                <a:gd name="T35" fmla="*/ 27129 h 930"/>
                <a:gd name="T36" fmla="+- 0 4153 1169"/>
                <a:gd name="T37" fmla="*/ T36 w 3398"/>
                <a:gd name="T38" fmla="+- 0 27171 26773"/>
                <a:gd name="T39" fmla="*/ 27171 h 930"/>
                <a:gd name="T40" fmla="+- 0 4107 1169"/>
                <a:gd name="T41" fmla="*/ T40 w 3398"/>
                <a:gd name="T42" fmla="+- 0 27189 26773"/>
                <a:gd name="T43" fmla="*/ 27189 h 930"/>
                <a:gd name="T44" fmla="+- 0 3950 1169"/>
                <a:gd name="T45" fmla="*/ T44 w 3398"/>
                <a:gd name="T46" fmla="+- 0 27263 26773"/>
                <a:gd name="T47" fmla="*/ 27263 h 930"/>
                <a:gd name="T48" fmla="+- 0 3557 1169"/>
                <a:gd name="T49" fmla="*/ T48 w 3398"/>
                <a:gd name="T50" fmla="+- 0 27427 26773"/>
                <a:gd name="T51" fmla="*/ 27427 h 930"/>
                <a:gd name="T52" fmla="+- 0 3119 1169"/>
                <a:gd name="T53" fmla="*/ T52 w 3398"/>
                <a:gd name="T54" fmla="+- 0 27523 26773"/>
                <a:gd name="T55" fmla="*/ 27523 h 930"/>
                <a:gd name="T56" fmla="+- 0 2748 1169"/>
                <a:gd name="T57" fmla="*/ T56 w 3398"/>
                <a:gd name="T58" fmla="+- 0 27539 26773"/>
                <a:gd name="T59" fmla="*/ 27539 h 930"/>
                <a:gd name="T60" fmla="+- 0 2682 1169"/>
                <a:gd name="T61" fmla="*/ T60 w 3398"/>
                <a:gd name="T62" fmla="+- 0 27535 26773"/>
                <a:gd name="T63" fmla="*/ 27535 h 930"/>
                <a:gd name="T64" fmla="+- 0 2632 1169"/>
                <a:gd name="T65" fmla="*/ T64 w 3398"/>
                <a:gd name="T66" fmla="+- 0 27531 26773"/>
                <a:gd name="T67" fmla="*/ 27531 h 930"/>
                <a:gd name="T68" fmla="+- 0 2603 1169"/>
                <a:gd name="T69" fmla="*/ T68 w 3398"/>
                <a:gd name="T70" fmla="+- 0 27531 26773"/>
                <a:gd name="T71" fmla="*/ 27531 h 930"/>
                <a:gd name="T72" fmla="+- 0 2507 1169"/>
                <a:gd name="T73" fmla="*/ T72 w 3398"/>
                <a:gd name="T74" fmla="+- 0 27517 26773"/>
                <a:gd name="T75" fmla="*/ 27517 h 930"/>
                <a:gd name="T76" fmla="+- 0 2449 1169"/>
                <a:gd name="T77" fmla="*/ T76 w 3398"/>
                <a:gd name="T78" fmla="+- 0 27521 26773"/>
                <a:gd name="T79" fmla="*/ 27521 h 930"/>
                <a:gd name="T80" fmla="+- 0 2266 1169"/>
                <a:gd name="T81" fmla="*/ T80 w 3398"/>
                <a:gd name="T82" fmla="+- 0 27491 26773"/>
                <a:gd name="T83" fmla="*/ 27491 h 930"/>
                <a:gd name="T84" fmla="+- 0 1764 1169"/>
                <a:gd name="T85" fmla="*/ T84 w 3398"/>
                <a:gd name="T86" fmla="+- 0 27267 26773"/>
                <a:gd name="T87" fmla="*/ 27267 h 930"/>
                <a:gd name="T88" fmla="+- 0 1744 1169"/>
                <a:gd name="T89" fmla="*/ T88 w 3398"/>
                <a:gd name="T90" fmla="+- 0 27253 26773"/>
                <a:gd name="T91" fmla="*/ 27253 h 930"/>
                <a:gd name="T92" fmla="+- 0 1721 1169"/>
                <a:gd name="T93" fmla="*/ T92 w 3398"/>
                <a:gd name="T94" fmla="+- 0 27239 26773"/>
                <a:gd name="T95" fmla="*/ 27239 h 930"/>
                <a:gd name="T96" fmla="+- 0 1700 1169"/>
                <a:gd name="T97" fmla="*/ T96 w 3398"/>
                <a:gd name="T98" fmla="+- 0 27229 26773"/>
                <a:gd name="T99" fmla="*/ 27229 h 930"/>
                <a:gd name="T100" fmla="+- 0 1683 1169"/>
                <a:gd name="T101" fmla="*/ T100 w 3398"/>
                <a:gd name="T102" fmla="+- 0 27214 26773"/>
                <a:gd name="T103" fmla="*/ 27214 h 930"/>
                <a:gd name="T104" fmla="+- 0 1665 1169"/>
                <a:gd name="T105" fmla="*/ T104 w 3398"/>
                <a:gd name="T106" fmla="+- 0 27201 26773"/>
                <a:gd name="T107" fmla="*/ 27201 h 930"/>
                <a:gd name="T108" fmla="+- 0 1652 1169"/>
                <a:gd name="T109" fmla="*/ T108 w 3398"/>
                <a:gd name="T110" fmla="+- 0 27191 26773"/>
                <a:gd name="T111" fmla="*/ 27191 h 930"/>
                <a:gd name="T112" fmla="+- 0 1633 1169"/>
                <a:gd name="T113" fmla="*/ T112 w 3398"/>
                <a:gd name="T114" fmla="+- 0 27183 26773"/>
                <a:gd name="T115" fmla="*/ 27183 h 930"/>
                <a:gd name="T116" fmla="+- 0 1630 1169"/>
                <a:gd name="T117" fmla="*/ T116 w 3398"/>
                <a:gd name="T118" fmla="+- 0 27213 26773"/>
                <a:gd name="T119" fmla="*/ 27213 h 930"/>
                <a:gd name="T120" fmla="+- 0 1633 1169"/>
                <a:gd name="T121" fmla="*/ T120 w 3398"/>
                <a:gd name="T122" fmla="+- 0 27183 26773"/>
                <a:gd name="T123" fmla="*/ 27183 h 930"/>
                <a:gd name="T124" fmla="+- 0 1496 1169"/>
                <a:gd name="T125" fmla="*/ T124 w 3398"/>
                <a:gd name="T126" fmla="+- 0 27077 26773"/>
                <a:gd name="T127" fmla="*/ 27077 h 930"/>
                <a:gd name="T128" fmla="+- 0 1480 1169"/>
                <a:gd name="T129" fmla="*/ T128 w 3398"/>
                <a:gd name="T130" fmla="+- 0 27043 26773"/>
                <a:gd name="T131" fmla="*/ 27043 h 930"/>
                <a:gd name="T132" fmla="+- 0 1441 1169"/>
                <a:gd name="T133" fmla="*/ T132 w 3398"/>
                <a:gd name="T134" fmla="+- 0 27009 26773"/>
                <a:gd name="T135" fmla="*/ 27009 h 930"/>
                <a:gd name="T136" fmla="+- 0 1443 1169"/>
                <a:gd name="T137" fmla="*/ T136 w 3398"/>
                <a:gd name="T138" fmla="+- 0 27005 26773"/>
                <a:gd name="T139" fmla="*/ 27005 h 930"/>
                <a:gd name="T140" fmla="+- 0 1424 1169"/>
                <a:gd name="T141" fmla="*/ T140 w 3398"/>
                <a:gd name="T142" fmla="+- 0 26988 26773"/>
                <a:gd name="T143" fmla="*/ 26988 h 930"/>
                <a:gd name="T144" fmla="+- 0 1424 1169"/>
                <a:gd name="T145" fmla="*/ T144 w 3398"/>
                <a:gd name="T146" fmla="+- 0 26988 26773"/>
                <a:gd name="T147" fmla="*/ 26988 h 930"/>
                <a:gd name="T148" fmla="+- 0 1405 1169"/>
                <a:gd name="T149" fmla="*/ T148 w 3398"/>
                <a:gd name="T150" fmla="+- 0 26969 26773"/>
                <a:gd name="T151" fmla="*/ 26969 h 930"/>
                <a:gd name="T152" fmla="+- 0 1400 1169"/>
                <a:gd name="T153" fmla="*/ T152 w 3398"/>
                <a:gd name="T154" fmla="+- 0 26973 26773"/>
                <a:gd name="T155" fmla="*/ 26973 h 930"/>
                <a:gd name="T156" fmla="+- 0 1387 1169"/>
                <a:gd name="T157" fmla="*/ T156 w 3398"/>
                <a:gd name="T158" fmla="+- 0 26951 26773"/>
                <a:gd name="T159" fmla="*/ 26951 h 930"/>
                <a:gd name="T160" fmla="+- 0 1336 1169"/>
                <a:gd name="T161" fmla="*/ T160 w 3398"/>
                <a:gd name="T162" fmla="+- 0 26903 26773"/>
                <a:gd name="T163" fmla="*/ 26903 h 930"/>
                <a:gd name="T164" fmla="+- 0 1267 1169"/>
                <a:gd name="T165" fmla="*/ T164 w 3398"/>
                <a:gd name="T166" fmla="+- 0 26815 26773"/>
                <a:gd name="T167" fmla="*/ 26815 h 930"/>
                <a:gd name="T168" fmla="+- 0 1209 1169"/>
                <a:gd name="T169" fmla="*/ T168 w 3398"/>
                <a:gd name="T170" fmla="+- 0 26801 26773"/>
                <a:gd name="T171" fmla="*/ 26801 h 930"/>
                <a:gd name="T172" fmla="+- 0 1183 1169"/>
                <a:gd name="T173" fmla="*/ T172 w 3398"/>
                <a:gd name="T174" fmla="+- 0 26825 26773"/>
                <a:gd name="T175" fmla="*/ 26825 h 930"/>
                <a:gd name="T176" fmla="+- 0 1498 1169"/>
                <a:gd name="T177" fmla="*/ T176 w 3398"/>
                <a:gd name="T178" fmla="+- 0 27235 26773"/>
                <a:gd name="T179" fmla="*/ 27235 h 930"/>
                <a:gd name="T180" fmla="+- 0 1901 1169"/>
                <a:gd name="T181" fmla="*/ T180 w 3398"/>
                <a:gd name="T182" fmla="+- 0 27491 26773"/>
                <a:gd name="T183" fmla="*/ 27491 h 930"/>
                <a:gd name="T184" fmla="+- 0 2359 1169"/>
                <a:gd name="T185" fmla="*/ T184 w 3398"/>
                <a:gd name="T186" fmla="+- 0 27653 26773"/>
                <a:gd name="T187" fmla="*/ 27653 h 930"/>
                <a:gd name="T188" fmla="+- 0 2829 1169"/>
                <a:gd name="T189" fmla="*/ T188 w 3398"/>
                <a:gd name="T190" fmla="+- 0 27703 26773"/>
                <a:gd name="T191" fmla="*/ 27703 h 930"/>
                <a:gd name="T192" fmla="+- 0 3466 1169"/>
                <a:gd name="T193" fmla="*/ T192 w 3398"/>
                <a:gd name="T194" fmla="+- 0 27611 26773"/>
                <a:gd name="T195" fmla="*/ 27611 h 930"/>
                <a:gd name="T196" fmla="+- 0 3843 1169"/>
                <a:gd name="T197" fmla="*/ T196 w 3398"/>
                <a:gd name="T198" fmla="+- 0 27471 26773"/>
                <a:gd name="T199" fmla="*/ 27471 h 930"/>
                <a:gd name="T200" fmla="+- 0 4264 1169"/>
                <a:gd name="T201" fmla="*/ T200 w 3398"/>
                <a:gd name="T202" fmla="+- 0 27263 26773"/>
                <a:gd name="T203" fmla="*/ 27263 h 930"/>
                <a:gd name="T204" fmla="+- 0 4285 1169"/>
                <a:gd name="T205" fmla="*/ T204 w 3398"/>
                <a:gd name="T206" fmla="+- 0 27265 26773"/>
                <a:gd name="T207" fmla="*/ 27265 h 930"/>
                <a:gd name="T208" fmla="+- 0 4180 1169"/>
                <a:gd name="T209" fmla="*/ T208 w 3398"/>
                <a:gd name="T210" fmla="+- 0 27407 26773"/>
                <a:gd name="T211" fmla="*/ 27407 h 930"/>
                <a:gd name="T212" fmla="+- 0 4111 1169"/>
                <a:gd name="T213" fmla="*/ T212 w 3398"/>
                <a:gd name="T214" fmla="+- 0 27593 26773"/>
                <a:gd name="T215" fmla="*/ 27593 h 930"/>
                <a:gd name="T216" fmla="+- 0 4427 1169"/>
                <a:gd name="T217" fmla="*/ T216 w 3398"/>
                <a:gd name="T218" fmla="+- 0 27357 26773"/>
                <a:gd name="T219" fmla="*/ 27357 h 930"/>
                <a:gd name="T220" fmla="+- 0 4546 1169"/>
                <a:gd name="T221" fmla="*/ T220 w 3398"/>
                <a:gd name="T222" fmla="+- 0 27187 26773"/>
                <a:gd name="T223" fmla="*/ 27187 h 9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3398" h="930">
                  <a:moveTo>
                    <a:pt x="3397" y="366"/>
                  </a:moveTo>
                  <a:lnTo>
                    <a:pt x="3387" y="330"/>
                  </a:lnTo>
                  <a:lnTo>
                    <a:pt x="3356" y="262"/>
                  </a:lnTo>
                  <a:lnTo>
                    <a:pt x="3347" y="248"/>
                  </a:lnTo>
                  <a:lnTo>
                    <a:pt x="3336" y="236"/>
                  </a:lnTo>
                  <a:lnTo>
                    <a:pt x="3325" y="222"/>
                  </a:lnTo>
                  <a:lnTo>
                    <a:pt x="3320" y="216"/>
                  </a:lnTo>
                  <a:lnTo>
                    <a:pt x="3314" y="212"/>
                  </a:lnTo>
                  <a:lnTo>
                    <a:pt x="3305" y="212"/>
                  </a:lnTo>
                  <a:lnTo>
                    <a:pt x="3295" y="198"/>
                  </a:lnTo>
                  <a:lnTo>
                    <a:pt x="3282" y="192"/>
                  </a:lnTo>
                  <a:lnTo>
                    <a:pt x="3267" y="188"/>
                  </a:lnTo>
                  <a:lnTo>
                    <a:pt x="3251" y="190"/>
                  </a:lnTo>
                  <a:lnTo>
                    <a:pt x="3205" y="190"/>
                  </a:lnTo>
                  <a:lnTo>
                    <a:pt x="3159" y="192"/>
                  </a:lnTo>
                  <a:lnTo>
                    <a:pt x="3066" y="198"/>
                  </a:lnTo>
                  <a:lnTo>
                    <a:pt x="3061" y="196"/>
                  </a:lnTo>
                  <a:lnTo>
                    <a:pt x="3056" y="194"/>
                  </a:lnTo>
                  <a:lnTo>
                    <a:pt x="3046" y="192"/>
                  </a:lnTo>
                  <a:lnTo>
                    <a:pt x="3026" y="196"/>
                  </a:lnTo>
                  <a:lnTo>
                    <a:pt x="3019" y="192"/>
                  </a:lnTo>
                  <a:lnTo>
                    <a:pt x="3016" y="190"/>
                  </a:lnTo>
                  <a:lnTo>
                    <a:pt x="2996" y="190"/>
                  </a:lnTo>
                  <a:lnTo>
                    <a:pt x="2986" y="192"/>
                  </a:lnTo>
                  <a:lnTo>
                    <a:pt x="2982" y="188"/>
                  </a:lnTo>
                  <a:lnTo>
                    <a:pt x="2978" y="184"/>
                  </a:lnTo>
                  <a:lnTo>
                    <a:pt x="2967" y="188"/>
                  </a:lnTo>
                  <a:lnTo>
                    <a:pt x="2958" y="186"/>
                  </a:lnTo>
                  <a:lnTo>
                    <a:pt x="2883" y="174"/>
                  </a:lnTo>
                  <a:lnTo>
                    <a:pt x="2809" y="158"/>
                  </a:lnTo>
                  <a:lnTo>
                    <a:pt x="2736" y="138"/>
                  </a:lnTo>
                  <a:lnTo>
                    <a:pt x="2664" y="114"/>
                  </a:lnTo>
                  <a:lnTo>
                    <a:pt x="2594" y="84"/>
                  </a:lnTo>
                  <a:lnTo>
                    <a:pt x="2585" y="80"/>
                  </a:lnTo>
                  <a:lnTo>
                    <a:pt x="2576" y="78"/>
                  </a:lnTo>
                  <a:lnTo>
                    <a:pt x="2567" y="74"/>
                  </a:lnTo>
                  <a:lnTo>
                    <a:pt x="2556" y="70"/>
                  </a:lnTo>
                  <a:lnTo>
                    <a:pt x="2544" y="64"/>
                  </a:lnTo>
                  <a:lnTo>
                    <a:pt x="2529" y="82"/>
                  </a:lnTo>
                  <a:lnTo>
                    <a:pt x="2531" y="96"/>
                  </a:lnTo>
                  <a:lnTo>
                    <a:pt x="2537" y="102"/>
                  </a:lnTo>
                  <a:lnTo>
                    <a:pt x="2552" y="124"/>
                  </a:lnTo>
                  <a:lnTo>
                    <a:pt x="2563" y="148"/>
                  </a:lnTo>
                  <a:lnTo>
                    <a:pt x="2573" y="174"/>
                  </a:lnTo>
                  <a:lnTo>
                    <a:pt x="2587" y="196"/>
                  </a:lnTo>
                  <a:lnTo>
                    <a:pt x="2595" y="206"/>
                  </a:lnTo>
                  <a:lnTo>
                    <a:pt x="2604" y="212"/>
                  </a:lnTo>
                  <a:lnTo>
                    <a:pt x="2614" y="220"/>
                  </a:lnTo>
                  <a:lnTo>
                    <a:pt x="2692" y="260"/>
                  </a:lnTo>
                  <a:lnTo>
                    <a:pt x="2761" y="288"/>
                  </a:lnTo>
                  <a:lnTo>
                    <a:pt x="2832" y="314"/>
                  </a:lnTo>
                  <a:lnTo>
                    <a:pt x="2903" y="334"/>
                  </a:lnTo>
                  <a:lnTo>
                    <a:pt x="2976" y="352"/>
                  </a:lnTo>
                  <a:lnTo>
                    <a:pt x="2999" y="356"/>
                  </a:lnTo>
                  <a:lnTo>
                    <a:pt x="3021" y="366"/>
                  </a:lnTo>
                  <a:lnTo>
                    <a:pt x="3017" y="376"/>
                  </a:lnTo>
                  <a:lnTo>
                    <a:pt x="3012" y="384"/>
                  </a:lnTo>
                  <a:lnTo>
                    <a:pt x="2999" y="382"/>
                  </a:lnTo>
                  <a:lnTo>
                    <a:pt x="2990" y="388"/>
                  </a:lnTo>
                  <a:lnTo>
                    <a:pt x="2984" y="398"/>
                  </a:lnTo>
                  <a:lnTo>
                    <a:pt x="2961" y="402"/>
                  </a:lnTo>
                  <a:lnTo>
                    <a:pt x="2955" y="414"/>
                  </a:lnTo>
                  <a:lnTo>
                    <a:pt x="2952" y="412"/>
                  </a:lnTo>
                  <a:lnTo>
                    <a:pt x="2950" y="414"/>
                  </a:lnTo>
                  <a:lnTo>
                    <a:pt x="2949" y="416"/>
                  </a:lnTo>
                  <a:lnTo>
                    <a:pt x="2938" y="416"/>
                  </a:lnTo>
                  <a:lnTo>
                    <a:pt x="2927" y="420"/>
                  </a:lnTo>
                  <a:lnTo>
                    <a:pt x="2921" y="430"/>
                  </a:lnTo>
                  <a:lnTo>
                    <a:pt x="2913" y="432"/>
                  </a:lnTo>
                  <a:lnTo>
                    <a:pt x="2905" y="434"/>
                  </a:lnTo>
                  <a:lnTo>
                    <a:pt x="2840" y="464"/>
                  </a:lnTo>
                  <a:lnTo>
                    <a:pt x="2781" y="490"/>
                  </a:lnTo>
                  <a:lnTo>
                    <a:pt x="2722" y="518"/>
                  </a:lnTo>
                  <a:lnTo>
                    <a:pt x="2556" y="592"/>
                  </a:lnTo>
                  <a:lnTo>
                    <a:pt x="2448" y="636"/>
                  </a:lnTo>
                  <a:lnTo>
                    <a:pt x="2418" y="644"/>
                  </a:lnTo>
                  <a:lnTo>
                    <a:pt x="2403" y="650"/>
                  </a:lnTo>
                  <a:lnTo>
                    <a:pt x="2388" y="654"/>
                  </a:lnTo>
                  <a:lnTo>
                    <a:pt x="2316" y="676"/>
                  </a:lnTo>
                  <a:lnTo>
                    <a:pt x="2244" y="696"/>
                  </a:lnTo>
                  <a:lnTo>
                    <a:pt x="2171" y="714"/>
                  </a:lnTo>
                  <a:lnTo>
                    <a:pt x="2098" y="728"/>
                  </a:lnTo>
                  <a:lnTo>
                    <a:pt x="2024" y="740"/>
                  </a:lnTo>
                  <a:lnTo>
                    <a:pt x="1950" y="750"/>
                  </a:lnTo>
                  <a:lnTo>
                    <a:pt x="1875" y="758"/>
                  </a:lnTo>
                  <a:lnTo>
                    <a:pt x="1800" y="762"/>
                  </a:lnTo>
                  <a:lnTo>
                    <a:pt x="1692" y="766"/>
                  </a:lnTo>
                  <a:lnTo>
                    <a:pt x="1638" y="766"/>
                  </a:lnTo>
                  <a:lnTo>
                    <a:pt x="1584" y="768"/>
                  </a:lnTo>
                  <a:lnTo>
                    <a:pt x="1579" y="766"/>
                  </a:lnTo>
                  <a:lnTo>
                    <a:pt x="1574" y="764"/>
                  </a:lnTo>
                  <a:lnTo>
                    <a:pt x="1553" y="764"/>
                  </a:lnTo>
                  <a:lnTo>
                    <a:pt x="1542" y="766"/>
                  </a:lnTo>
                  <a:lnTo>
                    <a:pt x="1538" y="764"/>
                  </a:lnTo>
                  <a:lnTo>
                    <a:pt x="1533" y="762"/>
                  </a:lnTo>
                  <a:lnTo>
                    <a:pt x="1513" y="762"/>
                  </a:lnTo>
                  <a:lnTo>
                    <a:pt x="1503" y="764"/>
                  </a:lnTo>
                  <a:lnTo>
                    <a:pt x="1497" y="760"/>
                  </a:lnTo>
                  <a:lnTo>
                    <a:pt x="1491" y="756"/>
                  </a:lnTo>
                  <a:lnTo>
                    <a:pt x="1478" y="760"/>
                  </a:lnTo>
                  <a:lnTo>
                    <a:pt x="1466" y="760"/>
                  </a:lnTo>
                  <a:lnTo>
                    <a:pt x="1463" y="758"/>
                  </a:lnTo>
                  <a:lnTo>
                    <a:pt x="1458" y="754"/>
                  </a:lnTo>
                  <a:lnTo>
                    <a:pt x="1450" y="754"/>
                  </a:lnTo>
                  <a:lnTo>
                    <a:pt x="1442" y="758"/>
                  </a:lnTo>
                  <a:lnTo>
                    <a:pt x="1439" y="756"/>
                  </a:lnTo>
                  <a:lnTo>
                    <a:pt x="1436" y="756"/>
                  </a:lnTo>
                  <a:lnTo>
                    <a:pt x="1434" y="758"/>
                  </a:lnTo>
                  <a:lnTo>
                    <a:pt x="1429" y="754"/>
                  </a:lnTo>
                  <a:lnTo>
                    <a:pt x="1425" y="750"/>
                  </a:lnTo>
                  <a:lnTo>
                    <a:pt x="1415" y="754"/>
                  </a:lnTo>
                  <a:lnTo>
                    <a:pt x="1406" y="752"/>
                  </a:lnTo>
                  <a:lnTo>
                    <a:pt x="1372" y="746"/>
                  </a:lnTo>
                  <a:lnTo>
                    <a:pt x="1338" y="744"/>
                  </a:lnTo>
                  <a:lnTo>
                    <a:pt x="1304" y="738"/>
                  </a:lnTo>
                  <a:lnTo>
                    <a:pt x="1270" y="730"/>
                  </a:lnTo>
                  <a:lnTo>
                    <a:pt x="1266" y="734"/>
                  </a:lnTo>
                  <a:lnTo>
                    <a:pt x="1253" y="736"/>
                  </a:lnTo>
                  <a:lnTo>
                    <a:pt x="1269" y="744"/>
                  </a:lnTo>
                  <a:lnTo>
                    <a:pt x="1280" y="748"/>
                  </a:lnTo>
                  <a:lnTo>
                    <a:pt x="1280" y="750"/>
                  </a:lnTo>
                  <a:lnTo>
                    <a:pt x="1275" y="756"/>
                  </a:lnTo>
                  <a:lnTo>
                    <a:pt x="1270" y="758"/>
                  </a:lnTo>
                  <a:lnTo>
                    <a:pt x="1266" y="760"/>
                  </a:lnTo>
                  <a:lnTo>
                    <a:pt x="1181" y="740"/>
                  </a:lnTo>
                  <a:lnTo>
                    <a:pt x="1097" y="718"/>
                  </a:lnTo>
                  <a:lnTo>
                    <a:pt x="933" y="662"/>
                  </a:lnTo>
                  <a:lnTo>
                    <a:pt x="852" y="630"/>
                  </a:lnTo>
                  <a:lnTo>
                    <a:pt x="605" y="502"/>
                  </a:lnTo>
                  <a:lnTo>
                    <a:pt x="600" y="496"/>
                  </a:lnTo>
                  <a:lnTo>
                    <a:pt x="598" y="494"/>
                  </a:lnTo>
                  <a:lnTo>
                    <a:pt x="595" y="494"/>
                  </a:lnTo>
                  <a:lnTo>
                    <a:pt x="593" y="492"/>
                  </a:lnTo>
                  <a:lnTo>
                    <a:pt x="589" y="492"/>
                  </a:lnTo>
                  <a:lnTo>
                    <a:pt x="587" y="488"/>
                  </a:lnTo>
                  <a:lnTo>
                    <a:pt x="583" y="484"/>
                  </a:lnTo>
                  <a:lnTo>
                    <a:pt x="578" y="484"/>
                  </a:lnTo>
                  <a:lnTo>
                    <a:pt x="575" y="480"/>
                  </a:lnTo>
                  <a:lnTo>
                    <a:pt x="571" y="478"/>
                  </a:lnTo>
                  <a:lnTo>
                    <a:pt x="566" y="478"/>
                  </a:lnTo>
                  <a:lnTo>
                    <a:pt x="564" y="472"/>
                  </a:lnTo>
                  <a:lnTo>
                    <a:pt x="560" y="470"/>
                  </a:lnTo>
                  <a:lnTo>
                    <a:pt x="554" y="470"/>
                  </a:lnTo>
                  <a:lnTo>
                    <a:pt x="552" y="466"/>
                  </a:lnTo>
                  <a:lnTo>
                    <a:pt x="550" y="464"/>
                  </a:lnTo>
                  <a:lnTo>
                    <a:pt x="549" y="462"/>
                  </a:lnTo>
                  <a:lnTo>
                    <a:pt x="543" y="464"/>
                  </a:lnTo>
                  <a:lnTo>
                    <a:pt x="541" y="458"/>
                  </a:lnTo>
                  <a:lnTo>
                    <a:pt x="537" y="456"/>
                  </a:lnTo>
                  <a:lnTo>
                    <a:pt x="531" y="456"/>
                  </a:lnTo>
                  <a:lnTo>
                    <a:pt x="530" y="450"/>
                  </a:lnTo>
                  <a:lnTo>
                    <a:pt x="526" y="448"/>
                  </a:lnTo>
                  <a:lnTo>
                    <a:pt x="520" y="448"/>
                  </a:lnTo>
                  <a:lnTo>
                    <a:pt x="519" y="447"/>
                  </a:lnTo>
                  <a:lnTo>
                    <a:pt x="518" y="444"/>
                  </a:lnTo>
                  <a:lnTo>
                    <a:pt x="514" y="441"/>
                  </a:lnTo>
                  <a:lnTo>
                    <a:pt x="511" y="441"/>
                  </a:lnTo>
                  <a:lnTo>
                    <a:pt x="509" y="440"/>
                  </a:lnTo>
                  <a:lnTo>
                    <a:pt x="507" y="436"/>
                  </a:lnTo>
                  <a:lnTo>
                    <a:pt x="503" y="432"/>
                  </a:lnTo>
                  <a:lnTo>
                    <a:pt x="497" y="432"/>
                  </a:lnTo>
                  <a:lnTo>
                    <a:pt x="496" y="428"/>
                  </a:lnTo>
                  <a:lnTo>
                    <a:pt x="494" y="426"/>
                  </a:lnTo>
                  <a:lnTo>
                    <a:pt x="492" y="424"/>
                  </a:lnTo>
                  <a:lnTo>
                    <a:pt x="487" y="426"/>
                  </a:lnTo>
                  <a:lnTo>
                    <a:pt x="486" y="424"/>
                  </a:lnTo>
                  <a:lnTo>
                    <a:pt x="484" y="420"/>
                  </a:lnTo>
                  <a:lnTo>
                    <a:pt x="483" y="418"/>
                  </a:lnTo>
                  <a:lnTo>
                    <a:pt x="481" y="416"/>
                  </a:lnTo>
                  <a:lnTo>
                    <a:pt x="475" y="418"/>
                  </a:lnTo>
                  <a:lnTo>
                    <a:pt x="475" y="416"/>
                  </a:lnTo>
                  <a:lnTo>
                    <a:pt x="473" y="412"/>
                  </a:lnTo>
                  <a:lnTo>
                    <a:pt x="470" y="410"/>
                  </a:lnTo>
                  <a:lnTo>
                    <a:pt x="464" y="410"/>
                  </a:lnTo>
                  <a:lnTo>
                    <a:pt x="464" y="442"/>
                  </a:lnTo>
                  <a:lnTo>
                    <a:pt x="463" y="442"/>
                  </a:lnTo>
                  <a:lnTo>
                    <a:pt x="461" y="440"/>
                  </a:lnTo>
                  <a:lnTo>
                    <a:pt x="462" y="442"/>
                  </a:lnTo>
                  <a:lnTo>
                    <a:pt x="460" y="442"/>
                  </a:lnTo>
                  <a:lnTo>
                    <a:pt x="461" y="440"/>
                  </a:lnTo>
                  <a:lnTo>
                    <a:pt x="462" y="440"/>
                  </a:lnTo>
                  <a:lnTo>
                    <a:pt x="464" y="442"/>
                  </a:lnTo>
                  <a:lnTo>
                    <a:pt x="464" y="410"/>
                  </a:lnTo>
                  <a:lnTo>
                    <a:pt x="462" y="404"/>
                  </a:lnTo>
                  <a:lnTo>
                    <a:pt x="458" y="402"/>
                  </a:lnTo>
                  <a:lnTo>
                    <a:pt x="453" y="402"/>
                  </a:lnTo>
                  <a:lnTo>
                    <a:pt x="355" y="322"/>
                  </a:lnTo>
                  <a:lnTo>
                    <a:pt x="340" y="314"/>
                  </a:lnTo>
                  <a:lnTo>
                    <a:pt x="327" y="304"/>
                  </a:lnTo>
                  <a:lnTo>
                    <a:pt x="315" y="294"/>
                  </a:lnTo>
                  <a:lnTo>
                    <a:pt x="303" y="282"/>
                  </a:lnTo>
                  <a:lnTo>
                    <a:pt x="303" y="280"/>
                  </a:lnTo>
                  <a:lnTo>
                    <a:pt x="305" y="278"/>
                  </a:lnTo>
                  <a:lnTo>
                    <a:pt x="308" y="272"/>
                  </a:lnTo>
                  <a:lnTo>
                    <a:pt x="311" y="270"/>
                  </a:lnTo>
                  <a:lnTo>
                    <a:pt x="315" y="270"/>
                  </a:lnTo>
                  <a:lnTo>
                    <a:pt x="306" y="260"/>
                  </a:lnTo>
                  <a:lnTo>
                    <a:pt x="298" y="252"/>
                  </a:lnTo>
                  <a:lnTo>
                    <a:pt x="288" y="244"/>
                  </a:lnTo>
                  <a:lnTo>
                    <a:pt x="277" y="238"/>
                  </a:lnTo>
                  <a:lnTo>
                    <a:pt x="272" y="236"/>
                  </a:lnTo>
                  <a:lnTo>
                    <a:pt x="267" y="234"/>
                  </a:lnTo>
                  <a:lnTo>
                    <a:pt x="264" y="230"/>
                  </a:lnTo>
                  <a:lnTo>
                    <a:pt x="268" y="232"/>
                  </a:lnTo>
                  <a:lnTo>
                    <a:pt x="272" y="236"/>
                  </a:lnTo>
                  <a:lnTo>
                    <a:pt x="277" y="238"/>
                  </a:lnTo>
                  <a:lnTo>
                    <a:pt x="274" y="232"/>
                  </a:lnTo>
                  <a:lnTo>
                    <a:pt x="271" y="228"/>
                  </a:lnTo>
                  <a:lnTo>
                    <a:pt x="265" y="230"/>
                  </a:lnTo>
                  <a:lnTo>
                    <a:pt x="265" y="228"/>
                  </a:lnTo>
                  <a:lnTo>
                    <a:pt x="264" y="222"/>
                  </a:lnTo>
                  <a:lnTo>
                    <a:pt x="258" y="216"/>
                  </a:lnTo>
                  <a:lnTo>
                    <a:pt x="255" y="215"/>
                  </a:lnTo>
                  <a:lnTo>
                    <a:pt x="255" y="230"/>
                  </a:lnTo>
                  <a:lnTo>
                    <a:pt x="253" y="230"/>
                  </a:lnTo>
                  <a:lnTo>
                    <a:pt x="252" y="228"/>
                  </a:lnTo>
                  <a:lnTo>
                    <a:pt x="254" y="228"/>
                  </a:lnTo>
                  <a:lnTo>
                    <a:pt x="255" y="230"/>
                  </a:lnTo>
                  <a:lnTo>
                    <a:pt x="255" y="215"/>
                  </a:lnTo>
                  <a:lnTo>
                    <a:pt x="251" y="214"/>
                  </a:lnTo>
                  <a:lnTo>
                    <a:pt x="250" y="208"/>
                  </a:lnTo>
                  <a:lnTo>
                    <a:pt x="247" y="204"/>
                  </a:lnTo>
                  <a:lnTo>
                    <a:pt x="241" y="204"/>
                  </a:lnTo>
                  <a:lnTo>
                    <a:pt x="239" y="200"/>
                  </a:lnTo>
                  <a:lnTo>
                    <a:pt x="236" y="196"/>
                  </a:lnTo>
                  <a:lnTo>
                    <a:pt x="231" y="195"/>
                  </a:lnTo>
                  <a:lnTo>
                    <a:pt x="231" y="200"/>
                  </a:lnTo>
                  <a:lnTo>
                    <a:pt x="230" y="198"/>
                  </a:lnTo>
                  <a:lnTo>
                    <a:pt x="229" y="196"/>
                  </a:lnTo>
                  <a:lnTo>
                    <a:pt x="230" y="198"/>
                  </a:lnTo>
                  <a:lnTo>
                    <a:pt x="231" y="200"/>
                  </a:lnTo>
                  <a:lnTo>
                    <a:pt x="231" y="195"/>
                  </a:lnTo>
                  <a:lnTo>
                    <a:pt x="230" y="194"/>
                  </a:lnTo>
                  <a:lnTo>
                    <a:pt x="229" y="192"/>
                  </a:lnTo>
                  <a:lnTo>
                    <a:pt x="228" y="190"/>
                  </a:lnTo>
                  <a:lnTo>
                    <a:pt x="225" y="190"/>
                  </a:lnTo>
                  <a:lnTo>
                    <a:pt x="218" y="178"/>
                  </a:lnTo>
                  <a:lnTo>
                    <a:pt x="210" y="170"/>
                  </a:lnTo>
                  <a:lnTo>
                    <a:pt x="201" y="162"/>
                  </a:lnTo>
                  <a:lnTo>
                    <a:pt x="191" y="154"/>
                  </a:lnTo>
                  <a:lnTo>
                    <a:pt x="184" y="146"/>
                  </a:lnTo>
                  <a:lnTo>
                    <a:pt x="178" y="136"/>
                  </a:lnTo>
                  <a:lnTo>
                    <a:pt x="167" y="130"/>
                  </a:lnTo>
                  <a:lnTo>
                    <a:pt x="165" y="122"/>
                  </a:lnTo>
                  <a:lnTo>
                    <a:pt x="158" y="118"/>
                  </a:lnTo>
                  <a:lnTo>
                    <a:pt x="153" y="114"/>
                  </a:lnTo>
                  <a:lnTo>
                    <a:pt x="132" y="86"/>
                  </a:lnTo>
                  <a:lnTo>
                    <a:pt x="110" y="60"/>
                  </a:lnTo>
                  <a:lnTo>
                    <a:pt x="98" y="42"/>
                  </a:lnTo>
                  <a:lnTo>
                    <a:pt x="90" y="30"/>
                  </a:lnTo>
                  <a:lnTo>
                    <a:pt x="73" y="0"/>
                  </a:lnTo>
                  <a:lnTo>
                    <a:pt x="63" y="6"/>
                  </a:lnTo>
                  <a:lnTo>
                    <a:pt x="53" y="12"/>
                  </a:lnTo>
                  <a:lnTo>
                    <a:pt x="45" y="18"/>
                  </a:lnTo>
                  <a:lnTo>
                    <a:pt x="40" y="28"/>
                  </a:lnTo>
                  <a:lnTo>
                    <a:pt x="38" y="30"/>
                  </a:lnTo>
                  <a:lnTo>
                    <a:pt x="38" y="32"/>
                  </a:lnTo>
                  <a:lnTo>
                    <a:pt x="39" y="36"/>
                  </a:lnTo>
                  <a:lnTo>
                    <a:pt x="32" y="42"/>
                  </a:lnTo>
                  <a:lnTo>
                    <a:pt x="17" y="36"/>
                  </a:lnTo>
                  <a:lnTo>
                    <a:pt x="14" y="52"/>
                  </a:lnTo>
                  <a:lnTo>
                    <a:pt x="2" y="68"/>
                  </a:lnTo>
                  <a:lnTo>
                    <a:pt x="44" y="168"/>
                  </a:lnTo>
                  <a:lnTo>
                    <a:pt x="114" y="258"/>
                  </a:lnTo>
                  <a:lnTo>
                    <a:pt x="210" y="356"/>
                  </a:lnTo>
                  <a:lnTo>
                    <a:pt x="268" y="410"/>
                  </a:lnTo>
                  <a:lnTo>
                    <a:pt x="329" y="462"/>
                  </a:lnTo>
                  <a:lnTo>
                    <a:pt x="392" y="510"/>
                  </a:lnTo>
                  <a:lnTo>
                    <a:pt x="456" y="558"/>
                  </a:lnTo>
                  <a:lnTo>
                    <a:pt x="523" y="602"/>
                  </a:lnTo>
                  <a:lnTo>
                    <a:pt x="591" y="642"/>
                  </a:lnTo>
                  <a:lnTo>
                    <a:pt x="661" y="682"/>
                  </a:lnTo>
                  <a:lnTo>
                    <a:pt x="732" y="718"/>
                  </a:lnTo>
                  <a:lnTo>
                    <a:pt x="806" y="752"/>
                  </a:lnTo>
                  <a:lnTo>
                    <a:pt x="882" y="784"/>
                  </a:lnTo>
                  <a:lnTo>
                    <a:pt x="959" y="812"/>
                  </a:lnTo>
                  <a:lnTo>
                    <a:pt x="1035" y="838"/>
                  </a:lnTo>
                  <a:lnTo>
                    <a:pt x="1113" y="860"/>
                  </a:lnTo>
                  <a:lnTo>
                    <a:pt x="1190" y="880"/>
                  </a:lnTo>
                  <a:lnTo>
                    <a:pt x="1268" y="896"/>
                  </a:lnTo>
                  <a:lnTo>
                    <a:pt x="1346" y="908"/>
                  </a:lnTo>
                  <a:lnTo>
                    <a:pt x="1424" y="918"/>
                  </a:lnTo>
                  <a:lnTo>
                    <a:pt x="1503" y="924"/>
                  </a:lnTo>
                  <a:lnTo>
                    <a:pt x="1581" y="928"/>
                  </a:lnTo>
                  <a:lnTo>
                    <a:pt x="1660" y="930"/>
                  </a:lnTo>
                  <a:lnTo>
                    <a:pt x="1740" y="928"/>
                  </a:lnTo>
                  <a:lnTo>
                    <a:pt x="1899" y="916"/>
                  </a:lnTo>
                  <a:lnTo>
                    <a:pt x="2059" y="892"/>
                  </a:lnTo>
                  <a:lnTo>
                    <a:pt x="2140" y="876"/>
                  </a:lnTo>
                  <a:lnTo>
                    <a:pt x="2219" y="858"/>
                  </a:lnTo>
                  <a:lnTo>
                    <a:pt x="2297" y="838"/>
                  </a:lnTo>
                  <a:lnTo>
                    <a:pt x="2374" y="814"/>
                  </a:lnTo>
                  <a:lnTo>
                    <a:pt x="2450" y="788"/>
                  </a:lnTo>
                  <a:lnTo>
                    <a:pt x="2504" y="768"/>
                  </a:lnTo>
                  <a:lnTo>
                    <a:pt x="2525" y="760"/>
                  </a:lnTo>
                  <a:lnTo>
                    <a:pt x="2600" y="730"/>
                  </a:lnTo>
                  <a:lnTo>
                    <a:pt x="2674" y="698"/>
                  </a:lnTo>
                  <a:lnTo>
                    <a:pt x="2886" y="600"/>
                  </a:lnTo>
                  <a:lnTo>
                    <a:pt x="2953" y="566"/>
                  </a:lnTo>
                  <a:lnTo>
                    <a:pt x="3021" y="530"/>
                  </a:lnTo>
                  <a:lnTo>
                    <a:pt x="3089" y="496"/>
                  </a:lnTo>
                  <a:lnTo>
                    <a:pt x="3092" y="492"/>
                  </a:lnTo>
                  <a:lnTo>
                    <a:pt x="3095" y="490"/>
                  </a:lnTo>
                  <a:lnTo>
                    <a:pt x="3099" y="486"/>
                  </a:lnTo>
                  <a:lnTo>
                    <a:pt x="3104" y="486"/>
                  </a:lnTo>
                  <a:lnTo>
                    <a:pt x="3110" y="484"/>
                  </a:lnTo>
                  <a:lnTo>
                    <a:pt x="3115" y="486"/>
                  </a:lnTo>
                  <a:lnTo>
                    <a:pt x="3119" y="486"/>
                  </a:lnTo>
                  <a:lnTo>
                    <a:pt x="3116" y="492"/>
                  </a:lnTo>
                  <a:lnTo>
                    <a:pt x="3112" y="494"/>
                  </a:lnTo>
                  <a:lnTo>
                    <a:pt x="3094" y="526"/>
                  </a:lnTo>
                  <a:lnTo>
                    <a:pt x="3074" y="556"/>
                  </a:lnTo>
                  <a:lnTo>
                    <a:pt x="3051" y="586"/>
                  </a:lnTo>
                  <a:lnTo>
                    <a:pt x="3027" y="614"/>
                  </a:lnTo>
                  <a:lnTo>
                    <a:pt x="3011" y="634"/>
                  </a:lnTo>
                  <a:lnTo>
                    <a:pt x="2996" y="652"/>
                  </a:lnTo>
                  <a:lnTo>
                    <a:pt x="2983" y="674"/>
                  </a:lnTo>
                  <a:lnTo>
                    <a:pt x="2973" y="698"/>
                  </a:lnTo>
                  <a:lnTo>
                    <a:pt x="2945" y="738"/>
                  </a:lnTo>
                  <a:lnTo>
                    <a:pt x="2935" y="780"/>
                  </a:lnTo>
                  <a:lnTo>
                    <a:pt x="2942" y="820"/>
                  </a:lnTo>
                  <a:lnTo>
                    <a:pt x="2966" y="858"/>
                  </a:lnTo>
                  <a:lnTo>
                    <a:pt x="3041" y="822"/>
                  </a:lnTo>
                  <a:lnTo>
                    <a:pt x="3106" y="772"/>
                  </a:lnTo>
                  <a:lnTo>
                    <a:pt x="3162" y="716"/>
                  </a:lnTo>
                  <a:lnTo>
                    <a:pt x="3212" y="652"/>
                  </a:lnTo>
                  <a:lnTo>
                    <a:pt x="3258" y="584"/>
                  </a:lnTo>
                  <a:lnTo>
                    <a:pt x="3280" y="552"/>
                  </a:lnTo>
                  <a:lnTo>
                    <a:pt x="3302" y="520"/>
                  </a:lnTo>
                  <a:lnTo>
                    <a:pt x="3324" y="490"/>
                  </a:lnTo>
                  <a:lnTo>
                    <a:pt x="3329" y="484"/>
                  </a:lnTo>
                  <a:lnTo>
                    <a:pt x="3347" y="458"/>
                  </a:lnTo>
                  <a:lnTo>
                    <a:pt x="3377" y="414"/>
                  </a:lnTo>
                  <a:lnTo>
                    <a:pt x="3385" y="402"/>
                  </a:lnTo>
                  <a:lnTo>
                    <a:pt x="3391" y="384"/>
                  </a:lnTo>
                  <a:lnTo>
                    <a:pt x="3397" y="366"/>
                  </a:lnTo>
                  <a:close/>
                </a:path>
              </a:pathLst>
            </a:custGeom>
            <a:solidFill>
              <a:srgbClr val="726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9">
              <a:extLst>
                <a:ext uri="{FF2B5EF4-FFF2-40B4-BE49-F238E27FC236}">
                  <a16:creationId xmlns:a16="http://schemas.microsoft.com/office/drawing/2014/main" id="{7B0AC89E-A465-AB0D-E7F0-3F5580FDF77C}"/>
                </a:ext>
              </a:extLst>
            </p:cNvPr>
            <p:cNvSpPr>
              <a:spLocks noChangeArrowheads="1"/>
            </p:cNvSpPr>
            <p:nvPr/>
          </p:nvSpPr>
          <p:spPr bwMode="auto">
            <a:xfrm>
              <a:off x="4488" y="21038"/>
              <a:ext cx="6263" cy="4600"/>
            </a:xfrm>
            <a:prstGeom prst="rect">
              <a:avLst/>
            </a:prstGeom>
            <a:solidFill>
              <a:srgbClr val="F5F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10">
              <a:extLst>
                <a:ext uri="{FF2B5EF4-FFF2-40B4-BE49-F238E27FC236}">
                  <a16:creationId xmlns:a16="http://schemas.microsoft.com/office/drawing/2014/main" id="{3D4D4044-A6BD-66A5-E98C-0529C1B2469A}"/>
                </a:ext>
              </a:extLst>
            </p:cNvPr>
            <p:cNvSpPr>
              <a:spLocks noChangeArrowheads="1"/>
            </p:cNvSpPr>
            <p:nvPr/>
          </p:nvSpPr>
          <p:spPr bwMode="auto">
            <a:xfrm>
              <a:off x="4488" y="21038"/>
              <a:ext cx="6263" cy="4599"/>
            </a:xfrm>
            <a:prstGeom prst="rect">
              <a:avLst/>
            </a:prstGeom>
            <a:noFill/>
            <a:ln w="716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a:extLst>
                <a:ext uri="{FF2B5EF4-FFF2-40B4-BE49-F238E27FC236}">
                  <a16:creationId xmlns:a16="http://schemas.microsoft.com/office/drawing/2014/main" id="{8733EC85-6EB7-9E2B-2593-E4BAF128D4B6}"/>
                </a:ext>
              </a:extLst>
            </p:cNvPr>
            <p:cNvSpPr>
              <a:spLocks/>
            </p:cNvSpPr>
            <p:nvPr/>
          </p:nvSpPr>
          <p:spPr bwMode="auto">
            <a:xfrm>
              <a:off x="7123" y="21785"/>
              <a:ext cx="1031" cy="1031"/>
            </a:xfrm>
            <a:custGeom>
              <a:avLst/>
              <a:gdLst>
                <a:gd name="T0" fmla="+- 0 7639 7123"/>
                <a:gd name="T1" fmla="*/ T0 w 1031"/>
                <a:gd name="T2" fmla="+- 0 22816 21785"/>
                <a:gd name="T3" fmla="*/ 22816 h 1031"/>
                <a:gd name="T4" fmla="+- 0 7563 7123"/>
                <a:gd name="T5" fmla="*/ T4 w 1031"/>
                <a:gd name="T6" fmla="+- 0 22811 21785"/>
                <a:gd name="T7" fmla="*/ 22811 h 1031"/>
                <a:gd name="T8" fmla="+- 0 7490 7123"/>
                <a:gd name="T9" fmla="*/ T8 w 1031"/>
                <a:gd name="T10" fmla="+- 0 22794 21785"/>
                <a:gd name="T11" fmla="*/ 22794 h 1031"/>
                <a:gd name="T12" fmla="+- 0 7422 7123"/>
                <a:gd name="T13" fmla="*/ T12 w 1031"/>
                <a:gd name="T14" fmla="+- 0 22768 21785"/>
                <a:gd name="T15" fmla="*/ 22768 h 1031"/>
                <a:gd name="T16" fmla="+- 0 7358 7123"/>
                <a:gd name="T17" fmla="*/ T16 w 1031"/>
                <a:gd name="T18" fmla="+- 0 22733 21785"/>
                <a:gd name="T19" fmla="*/ 22733 h 1031"/>
                <a:gd name="T20" fmla="+- 0 7301 7123"/>
                <a:gd name="T21" fmla="*/ T20 w 1031"/>
                <a:gd name="T22" fmla="+- 0 22689 21785"/>
                <a:gd name="T23" fmla="*/ 22689 h 1031"/>
                <a:gd name="T24" fmla="+- 0 7250 7123"/>
                <a:gd name="T25" fmla="*/ T24 w 1031"/>
                <a:gd name="T26" fmla="+- 0 22639 21785"/>
                <a:gd name="T27" fmla="*/ 22639 h 1031"/>
                <a:gd name="T28" fmla="+- 0 7206 7123"/>
                <a:gd name="T29" fmla="*/ T28 w 1031"/>
                <a:gd name="T30" fmla="+- 0 22581 21785"/>
                <a:gd name="T31" fmla="*/ 22581 h 1031"/>
                <a:gd name="T32" fmla="+- 0 7171 7123"/>
                <a:gd name="T33" fmla="*/ T32 w 1031"/>
                <a:gd name="T34" fmla="+- 0 22518 21785"/>
                <a:gd name="T35" fmla="*/ 22518 h 1031"/>
                <a:gd name="T36" fmla="+- 0 7145 7123"/>
                <a:gd name="T37" fmla="*/ T36 w 1031"/>
                <a:gd name="T38" fmla="+- 0 22449 21785"/>
                <a:gd name="T39" fmla="*/ 22449 h 1031"/>
                <a:gd name="T40" fmla="+- 0 7129 7123"/>
                <a:gd name="T41" fmla="*/ T40 w 1031"/>
                <a:gd name="T42" fmla="+- 0 22377 21785"/>
                <a:gd name="T43" fmla="*/ 22377 h 1031"/>
                <a:gd name="T44" fmla="+- 0 7123 7123"/>
                <a:gd name="T45" fmla="*/ T44 w 1031"/>
                <a:gd name="T46" fmla="+- 0 22301 21785"/>
                <a:gd name="T47" fmla="*/ 22301 h 1031"/>
                <a:gd name="T48" fmla="+- 0 7129 7123"/>
                <a:gd name="T49" fmla="*/ T48 w 1031"/>
                <a:gd name="T50" fmla="+- 0 22225 21785"/>
                <a:gd name="T51" fmla="*/ 22225 h 1031"/>
                <a:gd name="T52" fmla="+- 0 7145 7123"/>
                <a:gd name="T53" fmla="*/ T52 w 1031"/>
                <a:gd name="T54" fmla="+- 0 22152 21785"/>
                <a:gd name="T55" fmla="*/ 22152 h 1031"/>
                <a:gd name="T56" fmla="+- 0 7171 7123"/>
                <a:gd name="T57" fmla="*/ T56 w 1031"/>
                <a:gd name="T58" fmla="+- 0 22084 21785"/>
                <a:gd name="T59" fmla="*/ 22084 h 1031"/>
                <a:gd name="T60" fmla="+- 0 7206 7123"/>
                <a:gd name="T61" fmla="*/ T60 w 1031"/>
                <a:gd name="T62" fmla="+- 0 22021 21785"/>
                <a:gd name="T63" fmla="*/ 22021 h 1031"/>
                <a:gd name="T64" fmla="+- 0 7250 7123"/>
                <a:gd name="T65" fmla="*/ T64 w 1031"/>
                <a:gd name="T66" fmla="+- 0 21963 21785"/>
                <a:gd name="T67" fmla="*/ 21963 h 1031"/>
                <a:gd name="T68" fmla="+- 0 7301 7123"/>
                <a:gd name="T69" fmla="*/ T68 w 1031"/>
                <a:gd name="T70" fmla="+- 0 21912 21785"/>
                <a:gd name="T71" fmla="*/ 21912 h 1031"/>
                <a:gd name="T72" fmla="+- 0 7358 7123"/>
                <a:gd name="T73" fmla="*/ T72 w 1031"/>
                <a:gd name="T74" fmla="+- 0 21869 21785"/>
                <a:gd name="T75" fmla="*/ 21869 h 1031"/>
                <a:gd name="T76" fmla="+- 0 7422 7123"/>
                <a:gd name="T77" fmla="*/ T76 w 1031"/>
                <a:gd name="T78" fmla="+- 0 21834 21785"/>
                <a:gd name="T79" fmla="*/ 21834 h 1031"/>
                <a:gd name="T80" fmla="+- 0 7490 7123"/>
                <a:gd name="T81" fmla="*/ T80 w 1031"/>
                <a:gd name="T82" fmla="+- 0 21807 21785"/>
                <a:gd name="T83" fmla="*/ 21807 h 1031"/>
                <a:gd name="T84" fmla="+- 0 7563 7123"/>
                <a:gd name="T85" fmla="*/ T84 w 1031"/>
                <a:gd name="T86" fmla="+- 0 21791 21785"/>
                <a:gd name="T87" fmla="*/ 21791 h 1031"/>
                <a:gd name="T88" fmla="+- 0 7639 7123"/>
                <a:gd name="T89" fmla="*/ T88 w 1031"/>
                <a:gd name="T90" fmla="+- 0 21785 21785"/>
                <a:gd name="T91" fmla="*/ 21785 h 1031"/>
                <a:gd name="T92" fmla="+- 0 7714 7123"/>
                <a:gd name="T93" fmla="*/ T92 w 1031"/>
                <a:gd name="T94" fmla="+- 0 21791 21785"/>
                <a:gd name="T95" fmla="*/ 21791 h 1031"/>
                <a:gd name="T96" fmla="+- 0 7787 7123"/>
                <a:gd name="T97" fmla="*/ T96 w 1031"/>
                <a:gd name="T98" fmla="+- 0 21807 21785"/>
                <a:gd name="T99" fmla="*/ 21807 h 1031"/>
                <a:gd name="T100" fmla="+- 0 7855 7123"/>
                <a:gd name="T101" fmla="*/ T100 w 1031"/>
                <a:gd name="T102" fmla="+- 0 21834 21785"/>
                <a:gd name="T103" fmla="*/ 21834 h 1031"/>
                <a:gd name="T104" fmla="+- 0 7919 7123"/>
                <a:gd name="T105" fmla="*/ T104 w 1031"/>
                <a:gd name="T106" fmla="+- 0 21869 21785"/>
                <a:gd name="T107" fmla="*/ 21869 h 1031"/>
                <a:gd name="T108" fmla="+- 0 7976 7123"/>
                <a:gd name="T109" fmla="*/ T108 w 1031"/>
                <a:gd name="T110" fmla="+- 0 21912 21785"/>
                <a:gd name="T111" fmla="*/ 21912 h 1031"/>
                <a:gd name="T112" fmla="+- 0 8027 7123"/>
                <a:gd name="T113" fmla="*/ T112 w 1031"/>
                <a:gd name="T114" fmla="+- 0 21963 21785"/>
                <a:gd name="T115" fmla="*/ 21963 h 1031"/>
                <a:gd name="T116" fmla="+- 0 8071 7123"/>
                <a:gd name="T117" fmla="*/ T116 w 1031"/>
                <a:gd name="T118" fmla="+- 0 22021 21785"/>
                <a:gd name="T119" fmla="*/ 22021 h 1031"/>
                <a:gd name="T120" fmla="+- 0 8092 7123"/>
                <a:gd name="T121" fmla="*/ T120 w 1031"/>
                <a:gd name="T122" fmla="+- 0 22059 21785"/>
                <a:gd name="T123" fmla="*/ 22059 h 1031"/>
                <a:gd name="T124" fmla="+- 0 7695 7123"/>
                <a:gd name="T125" fmla="*/ T124 w 1031"/>
                <a:gd name="T126" fmla="+- 0 22059 21785"/>
                <a:gd name="T127" fmla="*/ 22059 h 1031"/>
                <a:gd name="T128" fmla="+- 0 7499 7123"/>
                <a:gd name="T129" fmla="*/ T128 w 1031"/>
                <a:gd name="T130" fmla="+- 0 22131 21785"/>
                <a:gd name="T131" fmla="*/ 22131 h 1031"/>
                <a:gd name="T132" fmla="+- 0 7499 7123"/>
                <a:gd name="T133" fmla="*/ T132 w 1031"/>
                <a:gd name="T134" fmla="+- 0 22208 21785"/>
                <a:gd name="T135" fmla="*/ 22208 h 1031"/>
                <a:gd name="T136" fmla="+- 0 7613 7123"/>
                <a:gd name="T137" fmla="*/ T136 w 1031"/>
                <a:gd name="T138" fmla="+- 0 22208 21785"/>
                <a:gd name="T139" fmla="*/ 22208 h 1031"/>
                <a:gd name="T140" fmla="+- 0 7613 7123"/>
                <a:gd name="T141" fmla="*/ T140 w 1031"/>
                <a:gd name="T142" fmla="+- 0 22538 21785"/>
                <a:gd name="T143" fmla="*/ 22538 h 1031"/>
                <a:gd name="T144" fmla="+- 0 8095 7123"/>
                <a:gd name="T145" fmla="*/ T144 w 1031"/>
                <a:gd name="T146" fmla="+- 0 22538 21785"/>
                <a:gd name="T147" fmla="*/ 22538 h 1031"/>
                <a:gd name="T148" fmla="+- 0 8071 7123"/>
                <a:gd name="T149" fmla="*/ T148 w 1031"/>
                <a:gd name="T150" fmla="+- 0 22581 21785"/>
                <a:gd name="T151" fmla="*/ 22581 h 1031"/>
                <a:gd name="T152" fmla="+- 0 8027 7123"/>
                <a:gd name="T153" fmla="*/ T152 w 1031"/>
                <a:gd name="T154" fmla="+- 0 22639 21785"/>
                <a:gd name="T155" fmla="*/ 22639 h 1031"/>
                <a:gd name="T156" fmla="+- 0 7976 7123"/>
                <a:gd name="T157" fmla="*/ T156 w 1031"/>
                <a:gd name="T158" fmla="+- 0 22689 21785"/>
                <a:gd name="T159" fmla="*/ 22689 h 1031"/>
                <a:gd name="T160" fmla="+- 0 7919 7123"/>
                <a:gd name="T161" fmla="*/ T160 w 1031"/>
                <a:gd name="T162" fmla="+- 0 22733 21785"/>
                <a:gd name="T163" fmla="*/ 22733 h 1031"/>
                <a:gd name="T164" fmla="+- 0 7855 7123"/>
                <a:gd name="T165" fmla="*/ T164 w 1031"/>
                <a:gd name="T166" fmla="+- 0 22768 21785"/>
                <a:gd name="T167" fmla="*/ 22768 h 1031"/>
                <a:gd name="T168" fmla="+- 0 7787 7123"/>
                <a:gd name="T169" fmla="*/ T168 w 1031"/>
                <a:gd name="T170" fmla="+- 0 22794 21785"/>
                <a:gd name="T171" fmla="*/ 22794 h 1031"/>
                <a:gd name="T172" fmla="+- 0 7714 7123"/>
                <a:gd name="T173" fmla="*/ T172 w 1031"/>
                <a:gd name="T174" fmla="+- 0 22811 21785"/>
                <a:gd name="T175" fmla="*/ 22811 h 1031"/>
                <a:gd name="T176" fmla="+- 0 7639 7123"/>
                <a:gd name="T177" fmla="*/ T176 w 1031"/>
                <a:gd name="T178" fmla="+- 0 22816 21785"/>
                <a:gd name="T179" fmla="*/ 22816 h 1031"/>
                <a:gd name="T180" fmla="+- 0 8095 7123"/>
                <a:gd name="T181" fmla="*/ T180 w 1031"/>
                <a:gd name="T182" fmla="+- 0 22538 21785"/>
                <a:gd name="T183" fmla="*/ 22538 h 1031"/>
                <a:gd name="T184" fmla="+- 0 7706 7123"/>
                <a:gd name="T185" fmla="*/ T184 w 1031"/>
                <a:gd name="T186" fmla="+- 0 22538 21785"/>
                <a:gd name="T187" fmla="*/ 22538 h 1031"/>
                <a:gd name="T188" fmla="+- 0 7706 7123"/>
                <a:gd name="T189" fmla="*/ T188 w 1031"/>
                <a:gd name="T190" fmla="+- 0 22059 21785"/>
                <a:gd name="T191" fmla="*/ 22059 h 1031"/>
                <a:gd name="T192" fmla="+- 0 8092 7123"/>
                <a:gd name="T193" fmla="*/ T192 w 1031"/>
                <a:gd name="T194" fmla="+- 0 22059 21785"/>
                <a:gd name="T195" fmla="*/ 22059 h 1031"/>
                <a:gd name="T196" fmla="+- 0 8106 7123"/>
                <a:gd name="T197" fmla="*/ T196 w 1031"/>
                <a:gd name="T198" fmla="+- 0 22084 21785"/>
                <a:gd name="T199" fmla="*/ 22084 h 1031"/>
                <a:gd name="T200" fmla="+- 0 8132 7123"/>
                <a:gd name="T201" fmla="*/ T200 w 1031"/>
                <a:gd name="T202" fmla="+- 0 22152 21785"/>
                <a:gd name="T203" fmla="*/ 22152 h 1031"/>
                <a:gd name="T204" fmla="+- 0 8148 7123"/>
                <a:gd name="T205" fmla="*/ T204 w 1031"/>
                <a:gd name="T206" fmla="+- 0 22225 21785"/>
                <a:gd name="T207" fmla="*/ 22225 h 1031"/>
                <a:gd name="T208" fmla="+- 0 8154 7123"/>
                <a:gd name="T209" fmla="*/ T208 w 1031"/>
                <a:gd name="T210" fmla="+- 0 22301 21785"/>
                <a:gd name="T211" fmla="*/ 22301 h 1031"/>
                <a:gd name="T212" fmla="+- 0 8148 7123"/>
                <a:gd name="T213" fmla="*/ T212 w 1031"/>
                <a:gd name="T214" fmla="+- 0 22377 21785"/>
                <a:gd name="T215" fmla="*/ 22377 h 1031"/>
                <a:gd name="T216" fmla="+- 0 8132 7123"/>
                <a:gd name="T217" fmla="*/ T216 w 1031"/>
                <a:gd name="T218" fmla="+- 0 22449 21785"/>
                <a:gd name="T219" fmla="*/ 22449 h 1031"/>
                <a:gd name="T220" fmla="+- 0 8106 7123"/>
                <a:gd name="T221" fmla="*/ T220 w 1031"/>
                <a:gd name="T222" fmla="+- 0 22518 21785"/>
                <a:gd name="T223" fmla="*/ 22518 h 1031"/>
                <a:gd name="T224" fmla="+- 0 8095 7123"/>
                <a:gd name="T225" fmla="*/ T224 w 1031"/>
                <a:gd name="T226" fmla="+- 0 22538 21785"/>
                <a:gd name="T227" fmla="*/ 22538 h 1031"/>
                <a:gd name="T228" fmla="+- 0 7613 7123"/>
                <a:gd name="T229" fmla="*/ T228 w 1031"/>
                <a:gd name="T230" fmla="+- 0 22208 21785"/>
                <a:gd name="T231" fmla="*/ 22208 h 1031"/>
                <a:gd name="T232" fmla="+- 0 7499 7123"/>
                <a:gd name="T233" fmla="*/ T232 w 1031"/>
                <a:gd name="T234" fmla="+- 0 22208 21785"/>
                <a:gd name="T235" fmla="*/ 22208 h 1031"/>
                <a:gd name="T236" fmla="+- 0 7613 7123"/>
                <a:gd name="T237" fmla="*/ T236 w 1031"/>
                <a:gd name="T238" fmla="+- 0 22172 21785"/>
                <a:gd name="T239" fmla="*/ 22172 h 1031"/>
                <a:gd name="T240" fmla="+- 0 7613 7123"/>
                <a:gd name="T241" fmla="*/ T240 w 1031"/>
                <a:gd name="T242" fmla="+- 0 22208 21785"/>
                <a:gd name="T243" fmla="*/ 22208 h 10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031" h="1031">
                  <a:moveTo>
                    <a:pt x="516" y="1031"/>
                  </a:moveTo>
                  <a:lnTo>
                    <a:pt x="440" y="1026"/>
                  </a:lnTo>
                  <a:lnTo>
                    <a:pt x="367" y="1009"/>
                  </a:lnTo>
                  <a:lnTo>
                    <a:pt x="299" y="983"/>
                  </a:lnTo>
                  <a:lnTo>
                    <a:pt x="235" y="948"/>
                  </a:lnTo>
                  <a:lnTo>
                    <a:pt x="178" y="904"/>
                  </a:lnTo>
                  <a:lnTo>
                    <a:pt x="127" y="854"/>
                  </a:lnTo>
                  <a:lnTo>
                    <a:pt x="83" y="796"/>
                  </a:lnTo>
                  <a:lnTo>
                    <a:pt x="48" y="733"/>
                  </a:lnTo>
                  <a:lnTo>
                    <a:pt x="22" y="664"/>
                  </a:lnTo>
                  <a:lnTo>
                    <a:pt x="6" y="592"/>
                  </a:lnTo>
                  <a:lnTo>
                    <a:pt x="0" y="516"/>
                  </a:lnTo>
                  <a:lnTo>
                    <a:pt x="6" y="440"/>
                  </a:lnTo>
                  <a:lnTo>
                    <a:pt x="22" y="367"/>
                  </a:lnTo>
                  <a:lnTo>
                    <a:pt x="48" y="299"/>
                  </a:lnTo>
                  <a:lnTo>
                    <a:pt x="83" y="236"/>
                  </a:lnTo>
                  <a:lnTo>
                    <a:pt x="127" y="178"/>
                  </a:lnTo>
                  <a:lnTo>
                    <a:pt x="178" y="127"/>
                  </a:lnTo>
                  <a:lnTo>
                    <a:pt x="235" y="84"/>
                  </a:lnTo>
                  <a:lnTo>
                    <a:pt x="299" y="49"/>
                  </a:lnTo>
                  <a:lnTo>
                    <a:pt x="367" y="22"/>
                  </a:lnTo>
                  <a:lnTo>
                    <a:pt x="440" y="6"/>
                  </a:lnTo>
                  <a:lnTo>
                    <a:pt x="516" y="0"/>
                  </a:lnTo>
                  <a:lnTo>
                    <a:pt x="591" y="6"/>
                  </a:lnTo>
                  <a:lnTo>
                    <a:pt x="664" y="22"/>
                  </a:lnTo>
                  <a:lnTo>
                    <a:pt x="732" y="49"/>
                  </a:lnTo>
                  <a:lnTo>
                    <a:pt x="796" y="84"/>
                  </a:lnTo>
                  <a:lnTo>
                    <a:pt x="853" y="127"/>
                  </a:lnTo>
                  <a:lnTo>
                    <a:pt x="904" y="178"/>
                  </a:lnTo>
                  <a:lnTo>
                    <a:pt x="948" y="236"/>
                  </a:lnTo>
                  <a:lnTo>
                    <a:pt x="969" y="274"/>
                  </a:lnTo>
                  <a:lnTo>
                    <a:pt x="572" y="274"/>
                  </a:lnTo>
                  <a:lnTo>
                    <a:pt x="376" y="346"/>
                  </a:lnTo>
                  <a:lnTo>
                    <a:pt x="376" y="423"/>
                  </a:lnTo>
                  <a:lnTo>
                    <a:pt x="490" y="423"/>
                  </a:lnTo>
                  <a:lnTo>
                    <a:pt x="490" y="753"/>
                  </a:lnTo>
                  <a:lnTo>
                    <a:pt x="972" y="753"/>
                  </a:lnTo>
                  <a:lnTo>
                    <a:pt x="948" y="796"/>
                  </a:lnTo>
                  <a:lnTo>
                    <a:pt x="904" y="854"/>
                  </a:lnTo>
                  <a:lnTo>
                    <a:pt x="853" y="904"/>
                  </a:lnTo>
                  <a:lnTo>
                    <a:pt x="796" y="948"/>
                  </a:lnTo>
                  <a:lnTo>
                    <a:pt x="732" y="983"/>
                  </a:lnTo>
                  <a:lnTo>
                    <a:pt x="664" y="1009"/>
                  </a:lnTo>
                  <a:lnTo>
                    <a:pt x="591" y="1026"/>
                  </a:lnTo>
                  <a:lnTo>
                    <a:pt x="516" y="1031"/>
                  </a:lnTo>
                  <a:close/>
                  <a:moveTo>
                    <a:pt x="972" y="753"/>
                  </a:moveTo>
                  <a:lnTo>
                    <a:pt x="583" y="753"/>
                  </a:lnTo>
                  <a:lnTo>
                    <a:pt x="583" y="274"/>
                  </a:lnTo>
                  <a:lnTo>
                    <a:pt x="969" y="274"/>
                  </a:lnTo>
                  <a:lnTo>
                    <a:pt x="983" y="299"/>
                  </a:lnTo>
                  <a:lnTo>
                    <a:pt x="1009" y="367"/>
                  </a:lnTo>
                  <a:lnTo>
                    <a:pt x="1025" y="440"/>
                  </a:lnTo>
                  <a:lnTo>
                    <a:pt x="1031" y="516"/>
                  </a:lnTo>
                  <a:lnTo>
                    <a:pt x="1025" y="592"/>
                  </a:lnTo>
                  <a:lnTo>
                    <a:pt x="1009" y="664"/>
                  </a:lnTo>
                  <a:lnTo>
                    <a:pt x="983" y="733"/>
                  </a:lnTo>
                  <a:lnTo>
                    <a:pt x="972" y="753"/>
                  </a:lnTo>
                  <a:close/>
                  <a:moveTo>
                    <a:pt x="490" y="423"/>
                  </a:moveTo>
                  <a:lnTo>
                    <a:pt x="376" y="423"/>
                  </a:lnTo>
                  <a:lnTo>
                    <a:pt x="490" y="387"/>
                  </a:lnTo>
                  <a:lnTo>
                    <a:pt x="490" y="423"/>
                  </a:lnTo>
                  <a:close/>
                </a:path>
              </a:pathLst>
            </a:custGeom>
            <a:solidFill>
              <a:srgbClr val="C1D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12">
              <a:extLst>
                <a:ext uri="{FF2B5EF4-FFF2-40B4-BE49-F238E27FC236}">
                  <a16:creationId xmlns:a16="http://schemas.microsoft.com/office/drawing/2014/main" id="{91A39722-696C-C4F7-AF2F-339FC565608C}"/>
                </a:ext>
              </a:extLst>
            </p:cNvPr>
            <p:cNvSpPr>
              <a:spLocks/>
            </p:cNvSpPr>
            <p:nvPr/>
          </p:nvSpPr>
          <p:spPr bwMode="auto">
            <a:xfrm>
              <a:off x="15252" y="22303"/>
              <a:ext cx="3161" cy="3897"/>
            </a:xfrm>
            <a:custGeom>
              <a:avLst/>
              <a:gdLst>
                <a:gd name="T0" fmla="+- 0 18409 15252"/>
                <a:gd name="T1" fmla="*/ T0 w 3161"/>
                <a:gd name="T2" fmla="+- 0 23120 22304"/>
                <a:gd name="T3" fmla="*/ 23120 h 3897"/>
                <a:gd name="T4" fmla="+- 0 18233 15252"/>
                <a:gd name="T5" fmla="*/ T4 w 3161"/>
                <a:gd name="T6" fmla="+- 0 22984 22304"/>
                <a:gd name="T7" fmla="*/ 22984 h 3897"/>
                <a:gd name="T8" fmla="+- 0 18215 15252"/>
                <a:gd name="T9" fmla="*/ T8 w 3161"/>
                <a:gd name="T10" fmla="+- 0 22984 22304"/>
                <a:gd name="T11" fmla="*/ 22984 h 3897"/>
                <a:gd name="T12" fmla="+- 0 18188 15252"/>
                <a:gd name="T13" fmla="*/ T12 w 3161"/>
                <a:gd name="T14" fmla="+- 0 23052 22304"/>
                <a:gd name="T15" fmla="*/ 23052 h 3897"/>
                <a:gd name="T16" fmla="+- 0 17923 15252"/>
                <a:gd name="T17" fmla="*/ T16 w 3161"/>
                <a:gd name="T18" fmla="+- 0 25452 22304"/>
                <a:gd name="T19" fmla="*/ 25452 h 3897"/>
                <a:gd name="T20" fmla="+- 0 18188 15252"/>
                <a:gd name="T21" fmla="*/ T20 w 3161"/>
                <a:gd name="T22" fmla="+- 0 23052 22304"/>
                <a:gd name="T23" fmla="*/ 23052 h 3897"/>
                <a:gd name="T24" fmla="+- 0 17918 15252"/>
                <a:gd name="T25" fmla="*/ T24 w 3161"/>
                <a:gd name="T26" fmla="+- 0 22984 22304"/>
                <a:gd name="T27" fmla="*/ 22984 h 3897"/>
                <a:gd name="T28" fmla="+- 0 17725 15252"/>
                <a:gd name="T29" fmla="*/ T28 w 3161"/>
                <a:gd name="T30" fmla="+- 0 22834 22304"/>
                <a:gd name="T31" fmla="*/ 22834 h 3897"/>
                <a:gd name="T32" fmla="+- 0 17707 15252"/>
                <a:gd name="T33" fmla="*/ T32 w 3161"/>
                <a:gd name="T34" fmla="+- 0 22834 22304"/>
                <a:gd name="T35" fmla="*/ 22834 h 3897"/>
                <a:gd name="T36" fmla="+- 0 17680 15252"/>
                <a:gd name="T37" fmla="*/ T36 w 3161"/>
                <a:gd name="T38" fmla="+- 0 22902 22304"/>
                <a:gd name="T39" fmla="*/ 22902 h 3897"/>
                <a:gd name="T40" fmla="+- 0 17376 15252"/>
                <a:gd name="T41" fmla="*/ T40 w 3161"/>
                <a:gd name="T42" fmla="+- 0 25602 22304"/>
                <a:gd name="T43" fmla="*/ 25602 h 3897"/>
                <a:gd name="T44" fmla="+- 0 17680 15252"/>
                <a:gd name="T45" fmla="*/ T44 w 3161"/>
                <a:gd name="T46" fmla="+- 0 22902 22304"/>
                <a:gd name="T47" fmla="*/ 22902 h 3897"/>
                <a:gd name="T48" fmla="+- 0 17368 15252"/>
                <a:gd name="T49" fmla="*/ T48 w 3161"/>
                <a:gd name="T50" fmla="+- 0 22834 22304"/>
                <a:gd name="T51" fmla="*/ 22834 h 3897"/>
                <a:gd name="T52" fmla="+- 0 17156 15252"/>
                <a:gd name="T53" fmla="*/ T52 w 3161"/>
                <a:gd name="T54" fmla="+- 0 22670 22304"/>
                <a:gd name="T55" fmla="*/ 22670 h 3897"/>
                <a:gd name="T56" fmla="+- 0 17138 15252"/>
                <a:gd name="T57" fmla="*/ T56 w 3161"/>
                <a:gd name="T58" fmla="+- 0 22670 22304"/>
                <a:gd name="T59" fmla="*/ 22670 h 3897"/>
                <a:gd name="T60" fmla="+- 0 17111 15252"/>
                <a:gd name="T61" fmla="*/ T60 w 3161"/>
                <a:gd name="T62" fmla="+- 0 22738 22304"/>
                <a:gd name="T63" fmla="*/ 22738 h 3897"/>
                <a:gd name="T64" fmla="+- 0 16762 15252"/>
                <a:gd name="T65" fmla="*/ T64 w 3161"/>
                <a:gd name="T66" fmla="+- 0 25765 22304"/>
                <a:gd name="T67" fmla="*/ 25765 h 3897"/>
                <a:gd name="T68" fmla="+- 0 17111 15252"/>
                <a:gd name="T69" fmla="*/ T68 w 3161"/>
                <a:gd name="T70" fmla="+- 0 22738 22304"/>
                <a:gd name="T71" fmla="*/ 22738 h 3897"/>
                <a:gd name="T72" fmla="+- 0 16747 15252"/>
                <a:gd name="T73" fmla="*/ T72 w 3161"/>
                <a:gd name="T74" fmla="+- 0 22670 22304"/>
                <a:gd name="T75" fmla="*/ 22670 h 3897"/>
                <a:gd name="T76" fmla="+- 0 16520 15252"/>
                <a:gd name="T77" fmla="*/ T76 w 3161"/>
                <a:gd name="T78" fmla="+- 0 22495 22304"/>
                <a:gd name="T79" fmla="*/ 22495 h 3897"/>
                <a:gd name="T80" fmla="+- 0 16502 15252"/>
                <a:gd name="T81" fmla="*/ T80 w 3161"/>
                <a:gd name="T82" fmla="+- 0 22495 22304"/>
                <a:gd name="T83" fmla="*/ 22495 h 3897"/>
                <a:gd name="T84" fmla="+- 0 16475 15252"/>
                <a:gd name="T85" fmla="*/ T84 w 3161"/>
                <a:gd name="T86" fmla="+- 0 22563 22304"/>
                <a:gd name="T87" fmla="*/ 22563 h 3897"/>
                <a:gd name="T88" fmla="+- 0 16078 15252"/>
                <a:gd name="T89" fmla="*/ T88 w 3161"/>
                <a:gd name="T90" fmla="+- 0 25941 22304"/>
                <a:gd name="T91" fmla="*/ 25941 h 3897"/>
                <a:gd name="T92" fmla="+- 0 16475 15252"/>
                <a:gd name="T93" fmla="*/ T92 w 3161"/>
                <a:gd name="T94" fmla="+- 0 22563 22304"/>
                <a:gd name="T95" fmla="*/ 22563 h 3897"/>
                <a:gd name="T96" fmla="+- 0 16056 15252"/>
                <a:gd name="T97" fmla="*/ T96 w 3161"/>
                <a:gd name="T98" fmla="+- 0 22495 22304"/>
                <a:gd name="T99" fmla="*/ 22495 h 3897"/>
                <a:gd name="T100" fmla="+- 0 15812 15252"/>
                <a:gd name="T101" fmla="*/ T100 w 3161"/>
                <a:gd name="T102" fmla="+- 0 22306 22304"/>
                <a:gd name="T103" fmla="*/ 22306 h 3897"/>
                <a:gd name="T104" fmla="+- 0 15795 15252"/>
                <a:gd name="T105" fmla="*/ T104 w 3161"/>
                <a:gd name="T106" fmla="+- 0 22306 22304"/>
                <a:gd name="T107" fmla="*/ 22306 h 3897"/>
                <a:gd name="T108" fmla="+- 0 15768 15252"/>
                <a:gd name="T109" fmla="*/ T108 w 3161"/>
                <a:gd name="T110" fmla="+- 0 22374 22304"/>
                <a:gd name="T111" fmla="*/ 22374 h 3897"/>
                <a:gd name="T112" fmla="+- 0 15320 15252"/>
                <a:gd name="T113" fmla="*/ T112 w 3161"/>
                <a:gd name="T114" fmla="+- 0 26129 22304"/>
                <a:gd name="T115" fmla="*/ 26129 h 3897"/>
                <a:gd name="T116" fmla="+- 0 15768 15252"/>
                <a:gd name="T117" fmla="*/ T116 w 3161"/>
                <a:gd name="T118" fmla="+- 0 22374 22304"/>
                <a:gd name="T119" fmla="*/ 22374 h 3897"/>
                <a:gd name="T120" fmla="+- 0 15286 15252"/>
                <a:gd name="T121" fmla="*/ T120 w 3161"/>
                <a:gd name="T122" fmla="+- 0 22306 22304"/>
                <a:gd name="T123" fmla="*/ 22306 h 3897"/>
                <a:gd name="T124" fmla="+- 0 15262 15252"/>
                <a:gd name="T125" fmla="*/ T124 w 3161"/>
                <a:gd name="T126" fmla="+- 0 22316 22304"/>
                <a:gd name="T127" fmla="*/ 22316 h 3897"/>
                <a:gd name="T128" fmla="+- 0 15252 15252"/>
                <a:gd name="T129" fmla="*/ T128 w 3161"/>
                <a:gd name="T130" fmla="+- 0 22340 22304"/>
                <a:gd name="T131" fmla="*/ 22340 h 3897"/>
                <a:gd name="T132" fmla="+- 0 15255 15252"/>
                <a:gd name="T133" fmla="*/ T132 w 3161"/>
                <a:gd name="T134" fmla="+- 0 26177 22304"/>
                <a:gd name="T135" fmla="*/ 26177 h 3897"/>
                <a:gd name="T136" fmla="+- 0 15273 15252"/>
                <a:gd name="T137" fmla="*/ T136 w 3161"/>
                <a:gd name="T138" fmla="+- 0 26195 22304"/>
                <a:gd name="T139" fmla="*/ 26195 h 3897"/>
                <a:gd name="T140" fmla="+- 0 15320 15252"/>
                <a:gd name="T141" fmla="*/ T140 w 3161"/>
                <a:gd name="T142" fmla="+- 0 26197 22304"/>
                <a:gd name="T143" fmla="*/ 26197 h 3897"/>
                <a:gd name="T144" fmla="+- 0 15793 15252"/>
                <a:gd name="T145" fmla="*/ T144 w 3161"/>
                <a:gd name="T146" fmla="+- 0 26197 22304"/>
                <a:gd name="T147" fmla="*/ 26197 h 3897"/>
                <a:gd name="T148" fmla="+- 0 15812 15252"/>
                <a:gd name="T149" fmla="*/ T148 w 3161"/>
                <a:gd name="T150" fmla="+- 0 26198 22304"/>
                <a:gd name="T151" fmla="*/ 26198 h 3897"/>
                <a:gd name="T152" fmla="+- 0 15836 15252"/>
                <a:gd name="T153" fmla="*/ T152 w 3161"/>
                <a:gd name="T154" fmla="+- 0 26180 22304"/>
                <a:gd name="T155" fmla="*/ 26180 h 3897"/>
                <a:gd name="T156" fmla="+- 0 16057 15252"/>
                <a:gd name="T157" fmla="*/ T156 w 3161"/>
                <a:gd name="T158" fmla="+- 0 26009 22304"/>
                <a:gd name="T159" fmla="*/ 26009 h 3897"/>
                <a:gd name="T160" fmla="+- 0 16475 15252"/>
                <a:gd name="T161" fmla="*/ T160 w 3161"/>
                <a:gd name="T162" fmla="+- 0 26009 22304"/>
                <a:gd name="T163" fmla="*/ 26009 h 3897"/>
                <a:gd name="T164" fmla="+- 0 16506 15252"/>
                <a:gd name="T165" fmla="*/ T164 w 3161"/>
                <a:gd name="T166" fmla="+- 0 26013 22304"/>
                <a:gd name="T167" fmla="*/ 26013 h 3897"/>
                <a:gd name="T168" fmla="+- 0 16530 15252"/>
                <a:gd name="T169" fmla="*/ T168 w 3161"/>
                <a:gd name="T170" fmla="+- 0 26004 22304"/>
                <a:gd name="T171" fmla="*/ 26004 h 3897"/>
                <a:gd name="T172" fmla="+- 0 16694 15252"/>
                <a:gd name="T173" fmla="*/ T172 w 3161"/>
                <a:gd name="T174" fmla="+- 0 25877 22304"/>
                <a:gd name="T175" fmla="*/ 25877 h 3897"/>
                <a:gd name="T176" fmla="+- 0 16750 15252"/>
                <a:gd name="T177" fmla="*/ T176 w 3161"/>
                <a:gd name="T178" fmla="+- 0 25833 22304"/>
                <a:gd name="T179" fmla="*/ 25833 h 3897"/>
                <a:gd name="T180" fmla="+- 0 17111 15252"/>
                <a:gd name="T181" fmla="*/ T180 w 3161"/>
                <a:gd name="T182" fmla="+- 0 25833 22304"/>
                <a:gd name="T183" fmla="*/ 25833 h 3897"/>
                <a:gd name="T184" fmla="+- 0 17142 15252"/>
                <a:gd name="T185" fmla="*/ T184 w 3161"/>
                <a:gd name="T186" fmla="+- 0 25838 22304"/>
                <a:gd name="T187" fmla="*/ 25838 h 3897"/>
                <a:gd name="T188" fmla="+- 0 17363 15252"/>
                <a:gd name="T189" fmla="*/ T188 w 3161"/>
                <a:gd name="T190" fmla="+- 0 25676 22304"/>
                <a:gd name="T191" fmla="*/ 25676 h 3897"/>
                <a:gd name="T192" fmla="+- 0 17375 15252"/>
                <a:gd name="T193" fmla="*/ T192 w 3161"/>
                <a:gd name="T194" fmla="+- 0 25670 22304"/>
                <a:gd name="T195" fmla="*/ 25670 h 3897"/>
                <a:gd name="T196" fmla="+- 0 17704 15252"/>
                <a:gd name="T197" fmla="*/ T196 w 3161"/>
                <a:gd name="T198" fmla="+- 0 25670 22304"/>
                <a:gd name="T199" fmla="*/ 25670 h 3897"/>
                <a:gd name="T200" fmla="+- 0 17856 15252"/>
                <a:gd name="T201" fmla="*/ T200 w 3161"/>
                <a:gd name="T202" fmla="+- 0 25570 22304"/>
                <a:gd name="T203" fmla="*/ 25570 h 3897"/>
                <a:gd name="T204" fmla="+- 0 17919 15252"/>
                <a:gd name="T205" fmla="*/ T204 w 3161"/>
                <a:gd name="T206" fmla="+- 0 25520 22304"/>
                <a:gd name="T207" fmla="*/ 25520 h 3897"/>
                <a:gd name="T208" fmla="+- 0 18188 15252"/>
                <a:gd name="T209" fmla="*/ T208 w 3161"/>
                <a:gd name="T210" fmla="+- 0 25520 22304"/>
                <a:gd name="T211" fmla="*/ 25520 h 3897"/>
                <a:gd name="T212" fmla="+- 0 18219 15252"/>
                <a:gd name="T213" fmla="*/ T212 w 3161"/>
                <a:gd name="T214" fmla="+- 0 25524 22304"/>
                <a:gd name="T215" fmla="*/ 25524 h 3897"/>
                <a:gd name="T216" fmla="+- 0 18243 15252"/>
                <a:gd name="T217" fmla="*/ T216 w 3161"/>
                <a:gd name="T218" fmla="+- 0 25514 22304"/>
                <a:gd name="T219" fmla="*/ 25514 h 3897"/>
                <a:gd name="T220" fmla="+- 0 18345 15252"/>
                <a:gd name="T221" fmla="*/ T220 w 3161"/>
                <a:gd name="T222" fmla="+- 0 25436 22304"/>
                <a:gd name="T223" fmla="*/ 25436 h 3897"/>
                <a:gd name="T224" fmla="+- 0 18408 15252"/>
                <a:gd name="T225" fmla="*/ T224 w 3161"/>
                <a:gd name="T226" fmla="+- 0 25386 22304"/>
                <a:gd name="T227" fmla="*/ 25386 h 3897"/>
                <a:gd name="T228" fmla="+- 0 18413 15252"/>
                <a:gd name="T229" fmla="*/ T228 w 3161"/>
                <a:gd name="T230" fmla="+- 0 23130 22304"/>
                <a:gd name="T231" fmla="*/ 23130 h 38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3161" h="3897">
                  <a:moveTo>
                    <a:pt x="3161" y="826"/>
                  </a:moveTo>
                  <a:lnTo>
                    <a:pt x="3157" y="816"/>
                  </a:lnTo>
                  <a:lnTo>
                    <a:pt x="2991" y="688"/>
                  </a:lnTo>
                  <a:lnTo>
                    <a:pt x="2981" y="680"/>
                  </a:lnTo>
                  <a:lnTo>
                    <a:pt x="2967" y="678"/>
                  </a:lnTo>
                  <a:lnTo>
                    <a:pt x="2963" y="680"/>
                  </a:lnTo>
                  <a:lnTo>
                    <a:pt x="2936" y="680"/>
                  </a:lnTo>
                  <a:lnTo>
                    <a:pt x="2936" y="748"/>
                  </a:lnTo>
                  <a:lnTo>
                    <a:pt x="2936" y="3148"/>
                  </a:lnTo>
                  <a:lnTo>
                    <a:pt x="2671" y="3148"/>
                  </a:lnTo>
                  <a:lnTo>
                    <a:pt x="2671" y="748"/>
                  </a:lnTo>
                  <a:lnTo>
                    <a:pt x="2936" y="748"/>
                  </a:lnTo>
                  <a:lnTo>
                    <a:pt x="2936" y="680"/>
                  </a:lnTo>
                  <a:lnTo>
                    <a:pt x="2666" y="680"/>
                  </a:lnTo>
                  <a:lnTo>
                    <a:pt x="2484" y="538"/>
                  </a:lnTo>
                  <a:lnTo>
                    <a:pt x="2473" y="530"/>
                  </a:lnTo>
                  <a:lnTo>
                    <a:pt x="2459" y="528"/>
                  </a:lnTo>
                  <a:lnTo>
                    <a:pt x="2455" y="530"/>
                  </a:lnTo>
                  <a:lnTo>
                    <a:pt x="2428" y="530"/>
                  </a:lnTo>
                  <a:lnTo>
                    <a:pt x="2428" y="598"/>
                  </a:lnTo>
                  <a:lnTo>
                    <a:pt x="2428" y="3298"/>
                  </a:lnTo>
                  <a:lnTo>
                    <a:pt x="2124" y="3298"/>
                  </a:lnTo>
                  <a:lnTo>
                    <a:pt x="2124" y="598"/>
                  </a:lnTo>
                  <a:lnTo>
                    <a:pt x="2428" y="598"/>
                  </a:lnTo>
                  <a:lnTo>
                    <a:pt x="2428" y="530"/>
                  </a:lnTo>
                  <a:lnTo>
                    <a:pt x="2116" y="530"/>
                  </a:lnTo>
                  <a:lnTo>
                    <a:pt x="1915" y="373"/>
                  </a:lnTo>
                  <a:lnTo>
                    <a:pt x="1904" y="366"/>
                  </a:lnTo>
                  <a:lnTo>
                    <a:pt x="1890" y="364"/>
                  </a:lnTo>
                  <a:lnTo>
                    <a:pt x="1886" y="366"/>
                  </a:lnTo>
                  <a:lnTo>
                    <a:pt x="1859" y="366"/>
                  </a:lnTo>
                  <a:lnTo>
                    <a:pt x="1859" y="434"/>
                  </a:lnTo>
                  <a:lnTo>
                    <a:pt x="1859" y="3461"/>
                  </a:lnTo>
                  <a:lnTo>
                    <a:pt x="1510" y="3461"/>
                  </a:lnTo>
                  <a:lnTo>
                    <a:pt x="1510" y="434"/>
                  </a:lnTo>
                  <a:lnTo>
                    <a:pt x="1859" y="434"/>
                  </a:lnTo>
                  <a:lnTo>
                    <a:pt x="1859" y="366"/>
                  </a:lnTo>
                  <a:lnTo>
                    <a:pt x="1495" y="366"/>
                  </a:lnTo>
                  <a:lnTo>
                    <a:pt x="1278" y="198"/>
                  </a:lnTo>
                  <a:lnTo>
                    <a:pt x="1268" y="191"/>
                  </a:lnTo>
                  <a:lnTo>
                    <a:pt x="1254" y="189"/>
                  </a:lnTo>
                  <a:lnTo>
                    <a:pt x="1250" y="191"/>
                  </a:lnTo>
                  <a:lnTo>
                    <a:pt x="1223" y="191"/>
                  </a:lnTo>
                  <a:lnTo>
                    <a:pt x="1223" y="259"/>
                  </a:lnTo>
                  <a:lnTo>
                    <a:pt x="1223" y="3637"/>
                  </a:lnTo>
                  <a:lnTo>
                    <a:pt x="826" y="3637"/>
                  </a:lnTo>
                  <a:lnTo>
                    <a:pt x="826" y="259"/>
                  </a:lnTo>
                  <a:lnTo>
                    <a:pt x="1223" y="259"/>
                  </a:lnTo>
                  <a:lnTo>
                    <a:pt x="1223" y="191"/>
                  </a:lnTo>
                  <a:lnTo>
                    <a:pt x="804" y="191"/>
                  </a:lnTo>
                  <a:lnTo>
                    <a:pt x="571" y="10"/>
                  </a:lnTo>
                  <a:lnTo>
                    <a:pt x="560" y="2"/>
                  </a:lnTo>
                  <a:lnTo>
                    <a:pt x="547" y="0"/>
                  </a:lnTo>
                  <a:lnTo>
                    <a:pt x="543" y="2"/>
                  </a:lnTo>
                  <a:lnTo>
                    <a:pt x="516" y="2"/>
                  </a:lnTo>
                  <a:lnTo>
                    <a:pt x="516" y="70"/>
                  </a:lnTo>
                  <a:lnTo>
                    <a:pt x="516" y="3825"/>
                  </a:lnTo>
                  <a:lnTo>
                    <a:pt x="68" y="3825"/>
                  </a:lnTo>
                  <a:lnTo>
                    <a:pt x="68" y="70"/>
                  </a:lnTo>
                  <a:lnTo>
                    <a:pt x="516" y="70"/>
                  </a:lnTo>
                  <a:lnTo>
                    <a:pt x="516" y="2"/>
                  </a:lnTo>
                  <a:lnTo>
                    <a:pt x="34" y="2"/>
                  </a:lnTo>
                  <a:lnTo>
                    <a:pt x="21" y="5"/>
                  </a:lnTo>
                  <a:lnTo>
                    <a:pt x="10" y="12"/>
                  </a:lnTo>
                  <a:lnTo>
                    <a:pt x="3" y="23"/>
                  </a:lnTo>
                  <a:lnTo>
                    <a:pt x="0" y="36"/>
                  </a:lnTo>
                  <a:lnTo>
                    <a:pt x="0" y="3859"/>
                  </a:lnTo>
                  <a:lnTo>
                    <a:pt x="3" y="3873"/>
                  </a:lnTo>
                  <a:lnTo>
                    <a:pt x="10" y="3883"/>
                  </a:lnTo>
                  <a:lnTo>
                    <a:pt x="21" y="3891"/>
                  </a:lnTo>
                  <a:lnTo>
                    <a:pt x="34" y="3893"/>
                  </a:lnTo>
                  <a:lnTo>
                    <a:pt x="68" y="3893"/>
                  </a:lnTo>
                  <a:lnTo>
                    <a:pt x="516" y="3893"/>
                  </a:lnTo>
                  <a:lnTo>
                    <a:pt x="541" y="3893"/>
                  </a:lnTo>
                  <a:lnTo>
                    <a:pt x="547" y="3896"/>
                  </a:lnTo>
                  <a:lnTo>
                    <a:pt x="560" y="3894"/>
                  </a:lnTo>
                  <a:lnTo>
                    <a:pt x="571" y="3886"/>
                  </a:lnTo>
                  <a:lnTo>
                    <a:pt x="584" y="3876"/>
                  </a:lnTo>
                  <a:lnTo>
                    <a:pt x="758" y="3742"/>
                  </a:lnTo>
                  <a:lnTo>
                    <a:pt x="805" y="3705"/>
                  </a:lnTo>
                  <a:lnTo>
                    <a:pt x="826" y="3705"/>
                  </a:lnTo>
                  <a:lnTo>
                    <a:pt x="1223" y="3705"/>
                  </a:lnTo>
                  <a:lnTo>
                    <a:pt x="1246" y="3705"/>
                  </a:lnTo>
                  <a:lnTo>
                    <a:pt x="1254" y="3709"/>
                  </a:lnTo>
                  <a:lnTo>
                    <a:pt x="1268" y="3707"/>
                  </a:lnTo>
                  <a:lnTo>
                    <a:pt x="1278" y="3700"/>
                  </a:lnTo>
                  <a:lnTo>
                    <a:pt x="1291" y="3690"/>
                  </a:lnTo>
                  <a:lnTo>
                    <a:pt x="1442" y="3573"/>
                  </a:lnTo>
                  <a:lnTo>
                    <a:pt x="1497" y="3530"/>
                  </a:lnTo>
                  <a:lnTo>
                    <a:pt x="1498" y="3529"/>
                  </a:lnTo>
                  <a:lnTo>
                    <a:pt x="1510" y="3529"/>
                  </a:lnTo>
                  <a:lnTo>
                    <a:pt x="1859" y="3529"/>
                  </a:lnTo>
                  <a:lnTo>
                    <a:pt x="1880" y="3529"/>
                  </a:lnTo>
                  <a:lnTo>
                    <a:pt x="1890" y="3534"/>
                  </a:lnTo>
                  <a:lnTo>
                    <a:pt x="2055" y="3416"/>
                  </a:lnTo>
                  <a:lnTo>
                    <a:pt x="2111" y="3372"/>
                  </a:lnTo>
                  <a:lnTo>
                    <a:pt x="2118" y="3366"/>
                  </a:lnTo>
                  <a:lnTo>
                    <a:pt x="2123" y="3366"/>
                  </a:lnTo>
                  <a:lnTo>
                    <a:pt x="2428" y="3366"/>
                  </a:lnTo>
                  <a:lnTo>
                    <a:pt x="2452" y="3366"/>
                  </a:lnTo>
                  <a:lnTo>
                    <a:pt x="2459" y="3370"/>
                  </a:lnTo>
                  <a:lnTo>
                    <a:pt x="2604" y="3266"/>
                  </a:lnTo>
                  <a:lnTo>
                    <a:pt x="2659" y="3224"/>
                  </a:lnTo>
                  <a:lnTo>
                    <a:pt x="2667" y="3216"/>
                  </a:lnTo>
                  <a:lnTo>
                    <a:pt x="2671" y="3216"/>
                  </a:lnTo>
                  <a:lnTo>
                    <a:pt x="2936" y="3216"/>
                  </a:lnTo>
                  <a:lnTo>
                    <a:pt x="2959" y="3216"/>
                  </a:lnTo>
                  <a:lnTo>
                    <a:pt x="2967" y="3220"/>
                  </a:lnTo>
                  <a:lnTo>
                    <a:pt x="2981" y="3218"/>
                  </a:lnTo>
                  <a:lnTo>
                    <a:pt x="2991" y="3210"/>
                  </a:lnTo>
                  <a:lnTo>
                    <a:pt x="3004" y="3200"/>
                  </a:lnTo>
                  <a:lnTo>
                    <a:pt x="3093" y="3132"/>
                  </a:lnTo>
                  <a:lnTo>
                    <a:pt x="3148" y="3089"/>
                  </a:lnTo>
                  <a:lnTo>
                    <a:pt x="3156" y="3082"/>
                  </a:lnTo>
                  <a:lnTo>
                    <a:pt x="3161" y="3072"/>
                  </a:lnTo>
                  <a:lnTo>
                    <a:pt x="3161" y="826"/>
                  </a:lnTo>
                  <a:close/>
                </a:path>
              </a:pathLst>
            </a:custGeom>
            <a:solidFill>
              <a:srgbClr val="567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Rectangle 13">
              <a:extLst>
                <a:ext uri="{FF2B5EF4-FFF2-40B4-BE49-F238E27FC236}">
                  <a16:creationId xmlns:a16="http://schemas.microsoft.com/office/drawing/2014/main" id="{7C18CD9F-3B6D-555E-FA24-DBEBD588ED8E}"/>
                </a:ext>
              </a:extLst>
            </p:cNvPr>
            <p:cNvSpPr>
              <a:spLocks noChangeArrowheads="1"/>
            </p:cNvSpPr>
            <p:nvPr/>
          </p:nvSpPr>
          <p:spPr bwMode="auto">
            <a:xfrm>
              <a:off x="11235" y="10521"/>
              <a:ext cx="6025" cy="8614"/>
            </a:xfrm>
            <a:prstGeom prst="rect">
              <a:avLst/>
            </a:prstGeom>
            <a:solidFill>
              <a:srgbClr val="F5F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3" name="Rectangle 14">
              <a:extLst>
                <a:ext uri="{FF2B5EF4-FFF2-40B4-BE49-F238E27FC236}">
                  <a16:creationId xmlns:a16="http://schemas.microsoft.com/office/drawing/2014/main" id="{7FF3DC11-8EA7-972E-EB03-A67D57EDA2B0}"/>
                </a:ext>
              </a:extLst>
            </p:cNvPr>
            <p:cNvSpPr>
              <a:spLocks noChangeArrowheads="1"/>
            </p:cNvSpPr>
            <p:nvPr/>
          </p:nvSpPr>
          <p:spPr bwMode="auto">
            <a:xfrm>
              <a:off x="11235" y="10521"/>
              <a:ext cx="6025" cy="8614"/>
            </a:xfrm>
            <a:prstGeom prst="rect">
              <a:avLst/>
            </a:prstGeom>
            <a:noFill/>
            <a:ln w="716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15">
              <a:extLst>
                <a:ext uri="{FF2B5EF4-FFF2-40B4-BE49-F238E27FC236}">
                  <a16:creationId xmlns:a16="http://schemas.microsoft.com/office/drawing/2014/main" id="{E3C3733C-A7E5-498C-A65F-3C585E6E518B}"/>
                </a:ext>
              </a:extLst>
            </p:cNvPr>
            <p:cNvSpPr>
              <a:spLocks/>
            </p:cNvSpPr>
            <p:nvPr/>
          </p:nvSpPr>
          <p:spPr bwMode="auto">
            <a:xfrm>
              <a:off x="13566" y="11872"/>
              <a:ext cx="1211" cy="1211"/>
            </a:xfrm>
            <a:custGeom>
              <a:avLst/>
              <a:gdLst>
                <a:gd name="T0" fmla="+- 0 14096 13566"/>
                <a:gd name="T1" fmla="*/ T0 w 1211"/>
                <a:gd name="T2" fmla="+- 0 13079 11873"/>
                <a:gd name="T3" fmla="*/ 13079 h 1211"/>
                <a:gd name="T4" fmla="+- 0 13953 13566"/>
                <a:gd name="T5" fmla="*/ T4 w 1211"/>
                <a:gd name="T6" fmla="+- 0 13043 11873"/>
                <a:gd name="T7" fmla="*/ 13043 h 1211"/>
                <a:gd name="T8" fmla="+- 0 13826 13566"/>
                <a:gd name="T9" fmla="*/ T8 w 1211"/>
                <a:gd name="T10" fmla="+- 0 12975 11873"/>
                <a:gd name="T11" fmla="*/ 12975 h 1211"/>
                <a:gd name="T12" fmla="+- 0 13719 13566"/>
                <a:gd name="T13" fmla="*/ T12 w 1211"/>
                <a:gd name="T14" fmla="+- 0 12880 11873"/>
                <a:gd name="T15" fmla="*/ 12880 h 1211"/>
                <a:gd name="T16" fmla="+- 0 13637 13566"/>
                <a:gd name="T17" fmla="*/ T16 w 1211"/>
                <a:gd name="T18" fmla="+- 0 12763 11873"/>
                <a:gd name="T19" fmla="*/ 12763 h 1211"/>
                <a:gd name="T20" fmla="+- 0 13585 13566"/>
                <a:gd name="T21" fmla="*/ T20 w 1211"/>
                <a:gd name="T22" fmla="+- 0 12627 11873"/>
                <a:gd name="T23" fmla="*/ 12627 h 1211"/>
                <a:gd name="T24" fmla="+- 0 13566 13566"/>
                <a:gd name="T25" fmla="*/ T24 w 1211"/>
                <a:gd name="T26" fmla="+- 0 12478 11873"/>
                <a:gd name="T27" fmla="*/ 12478 h 1211"/>
                <a:gd name="T28" fmla="+- 0 13585 13566"/>
                <a:gd name="T29" fmla="*/ T28 w 1211"/>
                <a:gd name="T30" fmla="+- 0 12329 11873"/>
                <a:gd name="T31" fmla="*/ 12329 h 1211"/>
                <a:gd name="T32" fmla="+- 0 13637 13566"/>
                <a:gd name="T33" fmla="*/ T32 w 1211"/>
                <a:gd name="T34" fmla="+- 0 12194 11873"/>
                <a:gd name="T35" fmla="*/ 12194 h 1211"/>
                <a:gd name="T36" fmla="+- 0 13719 13566"/>
                <a:gd name="T37" fmla="*/ T36 w 1211"/>
                <a:gd name="T38" fmla="+- 0 12076 11873"/>
                <a:gd name="T39" fmla="*/ 12076 h 1211"/>
                <a:gd name="T40" fmla="+- 0 13826 13566"/>
                <a:gd name="T41" fmla="*/ T40 w 1211"/>
                <a:gd name="T42" fmla="+- 0 11981 11873"/>
                <a:gd name="T43" fmla="*/ 11981 h 1211"/>
                <a:gd name="T44" fmla="+- 0 13953 13566"/>
                <a:gd name="T45" fmla="*/ T44 w 1211"/>
                <a:gd name="T46" fmla="+- 0 11914 11873"/>
                <a:gd name="T47" fmla="*/ 11914 h 1211"/>
                <a:gd name="T48" fmla="+- 0 14096 13566"/>
                <a:gd name="T49" fmla="*/ T48 w 1211"/>
                <a:gd name="T50" fmla="+- 0 11878 11873"/>
                <a:gd name="T51" fmla="*/ 11878 h 1211"/>
                <a:gd name="T52" fmla="+- 0 14248 13566"/>
                <a:gd name="T53" fmla="*/ T52 w 1211"/>
                <a:gd name="T54" fmla="+- 0 11878 11873"/>
                <a:gd name="T55" fmla="*/ 11878 h 1211"/>
                <a:gd name="T56" fmla="+- 0 14390 13566"/>
                <a:gd name="T57" fmla="*/ T56 w 1211"/>
                <a:gd name="T58" fmla="+- 0 11914 11873"/>
                <a:gd name="T59" fmla="*/ 11914 h 1211"/>
                <a:gd name="T60" fmla="+- 0 14517 13566"/>
                <a:gd name="T61" fmla="*/ T60 w 1211"/>
                <a:gd name="T62" fmla="+- 0 11981 11873"/>
                <a:gd name="T63" fmla="*/ 11981 h 1211"/>
                <a:gd name="T64" fmla="+- 0 14624 13566"/>
                <a:gd name="T65" fmla="*/ T64 w 1211"/>
                <a:gd name="T66" fmla="+- 0 12076 11873"/>
                <a:gd name="T67" fmla="*/ 12076 h 1211"/>
                <a:gd name="T68" fmla="+- 0 14706 13566"/>
                <a:gd name="T69" fmla="*/ T68 w 1211"/>
                <a:gd name="T70" fmla="+- 0 12194 11873"/>
                <a:gd name="T71" fmla="*/ 12194 h 1211"/>
                <a:gd name="T72" fmla="+- 0 14139 13566"/>
                <a:gd name="T73" fmla="*/ T72 w 1211"/>
                <a:gd name="T74" fmla="+- 0 12230 11873"/>
                <a:gd name="T75" fmla="*/ 12230 h 1211"/>
                <a:gd name="T76" fmla="+- 0 14045 13566"/>
                <a:gd name="T77" fmla="*/ T76 w 1211"/>
                <a:gd name="T78" fmla="+- 0 12374 11873"/>
                <a:gd name="T79" fmla="*/ 12374 h 1211"/>
                <a:gd name="T80" fmla="+- 0 13972 13566"/>
                <a:gd name="T81" fmla="*/ T80 w 1211"/>
                <a:gd name="T82" fmla="+- 0 12495 11873"/>
                <a:gd name="T83" fmla="*/ 12495 h 1211"/>
                <a:gd name="T84" fmla="+- 0 13942 13566"/>
                <a:gd name="T85" fmla="*/ T84 w 1211"/>
                <a:gd name="T86" fmla="+- 0 12640 11873"/>
                <a:gd name="T87" fmla="*/ 12640 h 1211"/>
                <a:gd name="T88" fmla="+- 0 14186 13566"/>
                <a:gd name="T89" fmla="*/ T88 w 1211"/>
                <a:gd name="T90" fmla="+- 0 12727 11873"/>
                <a:gd name="T91" fmla="*/ 12727 h 1211"/>
                <a:gd name="T92" fmla="+- 0 14706 13566"/>
                <a:gd name="T93" fmla="*/ T92 w 1211"/>
                <a:gd name="T94" fmla="+- 0 12763 11873"/>
                <a:gd name="T95" fmla="*/ 12763 h 1211"/>
                <a:gd name="T96" fmla="+- 0 14624 13566"/>
                <a:gd name="T97" fmla="*/ T96 w 1211"/>
                <a:gd name="T98" fmla="+- 0 12880 11873"/>
                <a:gd name="T99" fmla="*/ 12880 h 1211"/>
                <a:gd name="T100" fmla="+- 0 14517 13566"/>
                <a:gd name="T101" fmla="*/ T100 w 1211"/>
                <a:gd name="T102" fmla="+- 0 12975 11873"/>
                <a:gd name="T103" fmla="*/ 12975 h 1211"/>
                <a:gd name="T104" fmla="+- 0 14390 13566"/>
                <a:gd name="T105" fmla="*/ T104 w 1211"/>
                <a:gd name="T106" fmla="+- 0 13043 11873"/>
                <a:gd name="T107" fmla="*/ 13043 h 1211"/>
                <a:gd name="T108" fmla="+- 0 14248 13566"/>
                <a:gd name="T109" fmla="*/ T108 w 1211"/>
                <a:gd name="T110" fmla="+- 0 13079 11873"/>
                <a:gd name="T111" fmla="*/ 13079 h 1211"/>
                <a:gd name="T112" fmla="+- 0 14723 13566"/>
                <a:gd name="T113" fmla="*/ T112 w 1211"/>
                <a:gd name="T114" fmla="+- 0 12727 11873"/>
                <a:gd name="T115" fmla="*/ 12727 h 1211"/>
                <a:gd name="T116" fmla="+- 0 14285 13566"/>
                <a:gd name="T117" fmla="*/ T116 w 1211"/>
                <a:gd name="T118" fmla="+- 0 12640 11873"/>
                <a:gd name="T119" fmla="*/ 12640 h 1211"/>
                <a:gd name="T120" fmla="+- 0 14350 13566"/>
                <a:gd name="T121" fmla="*/ T120 w 1211"/>
                <a:gd name="T122" fmla="+- 0 12554 11873"/>
                <a:gd name="T123" fmla="*/ 12554 h 1211"/>
                <a:gd name="T124" fmla="+- 0 14285 13566"/>
                <a:gd name="T125" fmla="*/ T124 w 1211"/>
                <a:gd name="T126" fmla="+- 0 12230 11873"/>
                <a:gd name="T127" fmla="*/ 12230 h 1211"/>
                <a:gd name="T128" fmla="+- 0 14736 13566"/>
                <a:gd name="T129" fmla="*/ T128 w 1211"/>
                <a:gd name="T130" fmla="+- 0 12260 11873"/>
                <a:gd name="T131" fmla="*/ 12260 h 1211"/>
                <a:gd name="T132" fmla="+- 0 14772 13566"/>
                <a:gd name="T133" fmla="*/ T132 w 1211"/>
                <a:gd name="T134" fmla="+- 0 12402 11873"/>
                <a:gd name="T135" fmla="*/ 12402 h 1211"/>
                <a:gd name="T136" fmla="+- 0 14772 13566"/>
                <a:gd name="T137" fmla="*/ T136 w 1211"/>
                <a:gd name="T138" fmla="+- 0 12554 11873"/>
                <a:gd name="T139" fmla="*/ 12554 h 1211"/>
                <a:gd name="T140" fmla="+- 0 14736 13566"/>
                <a:gd name="T141" fmla="*/ T140 w 1211"/>
                <a:gd name="T142" fmla="+- 0 12697 11873"/>
                <a:gd name="T143" fmla="*/ 12697 h 1211"/>
                <a:gd name="T144" fmla="+- 0 14188 13566"/>
                <a:gd name="T145" fmla="*/ T144 w 1211"/>
                <a:gd name="T146" fmla="+- 0 12557 11873"/>
                <a:gd name="T147" fmla="*/ 12557 h 1211"/>
                <a:gd name="T148" fmla="+- 0 14036 13566"/>
                <a:gd name="T149" fmla="*/ T148 w 1211"/>
                <a:gd name="T150" fmla="+- 0 12551 11873"/>
                <a:gd name="T151" fmla="*/ 12551 h 1211"/>
                <a:gd name="T152" fmla="+- 0 14114 13566"/>
                <a:gd name="T153" fmla="*/ T152 w 1211"/>
                <a:gd name="T154" fmla="+- 0 12418 11873"/>
                <a:gd name="T155" fmla="*/ 12418 h 1211"/>
                <a:gd name="T156" fmla="+- 0 14183 13566"/>
                <a:gd name="T157" fmla="*/ T156 w 1211"/>
                <a:gd name="T158" fmla="+- 0 12311 11873"/>
                <a:gd name="T159" fmla="*/ 12311 h 1211"/>
                <a:gd name="T160" fmla="+- 0 14188 13566"/>
                <a:gd name="T161" fmla="*/ T160 w 1211"/>
                <a:gd name="T162" fmla="+- 0 12557 11873"/>
                <a:gd name="T163" fmla="*/ 12557 h 1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1211" h="1211">
                  <a:moveTo>
                    <a:pt x="606" y="1211"/>
                  </a:moveTo>
                  <a:lnTo>
                    <a:pt x="530" y="1206"/>
                  </a:lnTo>
                  <a:lnTo>
                    <a:pt x="457" y="1192"/>
                  </a:lnTo>
                  <a:lnTo>
                    <a:pt x="387" y="1170"/>
                  </a:lnTo>
                  <a:lnTo>
                    <a:pt x="321" y="1140"/>
                  </a:lnTo>
                  <a:lnTo>
                    <a:pt x="260" y="1102"/>
                  </a:lnTo>
                  <a:lnTo>
                    <a:pt x="204" y="1058"/>
                  </a:lnTo>
                  <a:lnTo>
                    <a:pt x="153" y="1007"/>
                  </a:lnTo>
                  <a:lnTo>
                    <a:pt x="109" y="951"/>
                  </a:lnTo>
                  <a:lnTo>
                    <a:pt x="71" y="890"/>
                  </a:lnTo>
                  <a:lnTo>
                    <a:pt x="41" y="824"/>
                  </a:lnTo>
                  <a:lnTo>
                    <a:pt x="19" y="754"/>
                  </a:lnTo>
                  <a:lnTo>
                    <a:pt x="5" y="681"/>
                  </a:lnTo>
                  <a:lnTo>
                    <a:pt x="0" y="605"/>
                  </a:lnTo>
                  <a:lnTo>
                    <a:pt x="5" y="529"/>
                  </a:lnTo>
                  <a:lnTo>
                    <a:pt x="19" y="456"/>
                  </a:lnTo>
                  <a:lnTo>
                    <a:pt x="41" y="387"/>
                  </a:lnTo>
                  <a:lnTo>
                    <a:pt x="71" y="321"/>
                  </a:lnTo>
                  <a:lnTo>
                    <a:pt x="109" y="259"/>
                  </a:lnTo>
                  <a:lnTo>
                    <a:pt x="153" y="203"/>
                  </a:lnTo>
                  <a:lnTo>
                    <a:pt x="204" y="153"/>
                  </a:lnTo>
                  <a:lnTo>
                    <a:pt x="260" y="108"/>
                  </a:lnTo>
                  <a:lnTo>
                    <a:pt x="321" y="71"/>
                  </a:lnTo>
                  <a:lnTo>
                    <a:pt x="387" y="41"/>
                  </a:lnTo>
                  <a:lnTo>
                    <a:pt x="457" y="18"/>
                  </a:lnTo>
                  <a:lnTo>
                    <a:pt x="530" y="5"/>
                  </a:lnTo>
                  <a:lnTo>
                    <a:pt x="606" y="0"/>
                  </a:lnTo>
                  <a:lnTo>
                    <a:pt x="682" y="5"/>
                  </a:lnTo>
                  <a:lnTo>
                    <a:pt x="755" y="18"/>
                  </a:lnTo>
                  <a:lnTo>
                    <a:pt x="824" y="41"/>
                  </a:lnTo>
                  <a:lnTo>
                    <a:pt x="890" y="71"/>
                  </a:lnTo>
                  <a:lnTo>
                    <a:pt x="951" y="108"/>
                  </a:lnTo>
                  <a:lnTo>
                    <a:pt x="1008" y="153"/>
                  </a:lnTo>
                  <a:lnTo>
                    <a:pt x="1058" y="203"/>
                  </a:lnTo>
                  <a:lnTo>
                    <a:pt x="1103" y="259"/>
                  </a:lnTo>
                  <a:lnTo>
                    <a:pt x="1140" y="321"/>
                  </a:lnTo>
                  <a:lnTo>
                    <a:pt x="1157" y="357"/>
                  </a:lnTo>
                  <a:lnTo>
                    <a:pt x="573" y="357"/>
                  </a:lnTo>
                  <a:lnTo>
                    <a:pt x="524" y="432"/>
                  </a:lnTo>
                  <a:lnTo>
                    <a:pt x="479" y="501"/>
                  </a:lnTo>
                  <a:lnTo>
                    <a:pt x="440" y="564"/>
                  </a:lnTo>
                  <a:lnTo>
                    <a:pt x="406" y="622"/>
                  </a:lnTo>
                  <a:lnTo>
                    <a:pt x="376" y="675"/>
                  </a:lnTo>
                  <a:lnTo>
                    <a:pt x="376" y="767"/>
                  </a:lnTo>
                  <a:lnTo>
                    <a:pt x="620" y="767"/>
                  </a:lnTo>
                  <a:lnTo>
                    <a:pt x="620" y="854"/>
                  </a:lnTo>
                  <a:lnTo>
                    <a:pt x="1157" y="854"/>
                  </a:lnTo>
                  <a:lnTo>
                    <a:pt x="1140" y="890"/>
                  </a:lnTo>
                  <a:lnTo>
                    <a:pt x="1103" y="951"/>
                  </a:lnTo>
                  <a:lnTo>
                    <a:pt x="1058" y="1007"/>
                  </a:lnTo>
                  <a:lnTo>
                    <a:pt x="1008" y="1058"/>
                  </a:lnTo>
                  <a:lnTo>
                    <a:pt x="951" y="1102"/>
                  </a:lnTo>
                  <a:lnTo>
                    <a:pt x="890" y="1140"/>
                  </a:lnTo>
                  <a:lnTo>
                    <a:pt x="824" y="1170"/>
                  </a:lnTo>
                  <a:lnTo>
                    <a:pt x="755" y="1192"/>
                  </a:lnTo>
                  <a:lnTo>
                    <a:pt x="682" y="1206"/>
                  </a:lnTo>
                  <a:lnTo>
                    <a:pt x="606" y="1211"/>
                  </a:lnTo>
                  <a:close/>
                  <a:moveTo>
                    <a:pt x="1157" y="854"/>
                  </a:moveTo>
                  <a:lnTo>
                    <a:pt x="719" y="854"/>
                  </a:lnTo>
                  <a:lnTo>
                    <a:pt x="719" y="767"/>
                  </a:lnTo>
                  <a:lnTo>
                    <a:pt x="784" y="767"/>
                  </a:lnTo>
                  <a:lnTo>
                    <a:pt x="784" y="681"/>
                  </a:lnTo>
                  <a:lnTo>
                    <a:pt x="719" y="681"/>
                  </a:lnTo>
                  <a:lnTo>
                    <a:pt x="719" y="357"/>
                  </a:lnTo>
                  <a:lnTo>
                    <a:pt x="1157" y="357"/>
                  </a:lnTo>
                  <a:lnTo>
                    <a:pt x="1170" y="387"/>
                  </a:lnTo>
                  <a:lnTo>
                    <a:pt x="1193" y="456"/>
                  </a:lnTo>
                  <a:lnTo>
                    <a:pt x="1206" y="529"/>
                  </a:lnTo>
                  <a:lnTo>
                    <a:pt x="1211" y="605"/>
                  </a:lnTo>
                  <a:lnTo>
                    <a:pt x="1206" y="681"/>
                  </a:lnTo>
                  <a:lnTo>
                    <a:pt x="1193" y="754"/>
                  </a:lnTo>
                  <a:lnTo>
                    <a:pt x="1170" y="824"/>
                  </a:lnTo>
                  <a:lnTo>
                    <a:pt x="1157" y="854"/>
                  </a:lnTo>
                  <a:close/>
                  <a:moveTo>
                    <a:pt x="622" y="684"/>
                  </a:moveTo>
                  <a:lnTo>
                    <a:pt x="470" y="684"/>
                  </a:lnTo>
                  <a:lnTo>
                    <a:pt x="470" y="678"/>
                  </a:lnTo>
                  <a:lnTo>
                    <a:pt x="510" y="607"/>
                  </a:lnTo>
                  <a:lnTo>
                    <a:pt x="548" y="545"/>
                  </a:lnTo>
                  <a:lnTo>
                    <a:pt x="583" y="489"/>
                  </a:lnTo>
                  <a:lnTo>
                    <a:pt x="617" y="438"/>
                  </a:lnTo>
                  <a:lnTo>
                    <a:pt x="622" y="438"/>
                  </a:lnTo>
                  <a:lnTo>
                    <a:pt x="622" y="684"/>
                  </a:lnTo>
                  <a:close/>
                </a:path>
              </a:pathLst>
            </a:custGeom>
            <a:solidFill>
              <a:srgbClr val="C1D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64" name="Picture 16">
              <a:extLst>
                <a:ext uri="{FF2B5EF4-FFF2-40B4-BE49-F238E27FC236}">
                  <a16:creationId xmlns:a16="http://schemas.microsoft.com/office/drawing/2014/main" id="{40671AF7-5524-4E84-585A-170D0B997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1" y="16853"/>
              <a:ext cx="1931" cy="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7">
              <a:extLst>
                <a:ext uri="{FF2B5EF4-FFF2-40B4-BE49-F238E27FC236}">
                  <a16:creationId xmlns:a16="http://schemas.microsoft.com/office/drawing/2014/main" id="{76C8A8F3-E630-3594-7049-6115CD7546AE}"/>
                </a:ext>
              </a:extLst>
            </p:cNvPr>
            <p:cNvSpPr>
              <a:spLocks noChangeArrowheads="1"/>
            </p:cNvSpPr>
            <p:nvPr/>
          </p:nvSpPr>
          <p:spPr bwMode="auto">
            <a:xfrm>
              <a:off x="12360" y="5329"/>
              <a:ext cx="1405" cy="4800"/>
            </a:xfrm>
            <a:prstGeom prst="rect">
              <a:avLst/>
            </a:prstGeom>
            <a:solidFill>
              <a:srgbClr val="F5F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Rectangle 18">
              <a:extLst>
                <a:ext uri="{FF2B5EF4-FFF2-40B4-BE49-F238E27FC236}">
                  <a16:creationId xmlns:a16="http://schemas.microsoft.com/office/drawing/2014/main" id="{23282CCD-381C-6BD1-EB76-E86A42338E0A}"/>
                </a:ext>
              </a:extLst>
            </p:cNvPr>
            <p:cNvSpPr>
              <a:spLocks noChangeArrowheads="1"/>
            </p:cNvSpPr>
            <p:nvPr/>
          </p:nvSpPr>
          <p:spPr bwMode="auto">
            <a:xfrm>
              <a:off x="12360" y="5329"/>
              <a:ext cx="1405" cy="4799"/>
            </a:xfrm>
            <a:prstGeom prst="rect">
              <a:avLst/>
            </a:prstGeom>
            <a:noFill/>
            <a:ln w="716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Rectangle 19">
              <a:extLst>
                <a:ext uri="{FF2B5EF4-FFF2-40B4-BE49-F238E27FC236}">
                  <a16:creationId xmlns:a16="http://schemas.microsoft.com/office/drawing/2014/main" id="{ABED23A9-24F5-22F2-B9CB-4C5A4E2CB417}"/>
                </a:ext>
              </a:extLst>
            </p:cNvPr>
            <p:cNvSpPr>
              <a:spLocks noChangeArrowheads="1"/>
            </p:cNvSpPr>
            <p:nvPr/>
          </p:nvSpPr>
          <p:spPr bwMode="auto">
            <a:xfrm>
              <a:off x="13995" y="5329"/>
              <a:ext cx="1564" cy="4800"/>
            </a:xfrm>
            <a:prstGeom prst="rect">
              <a:avLst/>
            </a:prstGeom>
            <a:solidFill>
              <a:srgbClr val="F5F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Rectangle 20">
              <a:extLst>
                <a:ext uri="{FF2B5EF4-FFF2-40B4-BE49-F238E27FC236}">
                  <a16:creationId xmlns:a16="http://schemas.microsoft.com/office/drawing/2014/main" id="{887BF759-34D6-C4C4-DD37-37F6893F3047}"/>
                </a:ext>
              </a:extLst>
            </p:cNvPr>
            <p:cNvSpPr>
              <a:spLocks noChangeArrowheads="1"/>
            </p:cNvSpPr>
            <p:nvPr/>
          </p:nvSpPr>
          <p:spPr bwMode="auto">
            <a:xfrm>
              <a:off x="13995" y="5329"/>
              <a:ext cx="1563" cy="4798"/>
            </a:xfrm>
            <a:prstGeom prst="rect">
              <a:avLst/>
            </a:prstGeom>
            <a:noFill/>
            <a:ln w="716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Rectangle 21">
              <a:extLst>
                <a:ext uri="{FF2B5EF4-FFF2-40B4-BE49-F238E27FC236}">
                  <a16:creationId xmlns:a16="http://schemas.microsoft.com/office/drawing/2014/main" id="{47A87C61-927A-16D5-F4BA-9D607F6F3C91}"/>
                </a:ext>
              </a:extLst>
            </p:cNvPr>
            <p:cNvSpPr>
              <a:spLocks noChangeArrowheads="1"/>
            </p:cNvSpPr>
            <p:nvPr/>
          </p:nvSpPr>
          <p:spPr bwMode="auto">
            <a:xfrm>
              <a:off x="15789" y="5329"/>
              <a:ext cx="1405" cy="4800"/>
            </a:xfrm>
            <a:prstGeom prst="rect">
              <a:avLst/>
            </a:prstGeom>
            <a:solidFill>
              <a:srgbClr val="F5F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22">
              <a:extLst>
                <a:ext uri="{FF2B5EF4-FFF2-40B4-BE49-F238E27FC236}">
                  <a16:creationId xmlns:a16="http://schemas.microsoft.com/office/drawing/2014/main" id="{01693D56-E500-3424-3778-BCDE2CA964D5}"/>
                </a:ext>
              </a:extLst>
            </p:cNvPr>
            <p:cNvSpPr>
              <a:spLocks noChangeArrowheads="1"/>
            </p:cNvSpPr>
            <p:nvPr/>
          </p:nvSpPr>
          <p:spPr bwMode="auto">
            <a:xfrm>
              <a:off x="15789" y="5329"/>
              <a:ext cx="1405" cy="4799"/>
            </a:xfrm>
            <a:prstGeom prst="rect">
              <a:avLst/>
            </a:prstGeom>
            <a:noFill/>
            <a:ln w="716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Rectangle 23">
              <a:extLst>
                <a:ext uri="{FF2B5EF4-FFF2-40B4-BE49-F238E27FC236}">
                  <a16:creationId xmlns:a16="http://schemas.microsoft.com/office/drawing/2014/main" id="{06CA0456-2F15-E3E8-D228-F758DD2A5616}"/>
                </a:ext>
              </a:extLst>
            </p:cNvPr>
            <p:cNvSpPr>
              <a:spLocks noChangeArrowheads="1"/>
            </p:cNvSpPr>
            <p:nvPr/>
          </p:nvSpPr>
          <p:spPr bwMode="auto">
            <a:xfrm>
              <a:off x="3930" y="6393"/>
              <a:ext cx="6651" cy="3784"/>
            </a:xfrm>
            <a:prstGeom prst="rect">
              <a:avLst/>
            </a:prstGeom>
            <a:solidFill>
              <a:srgbClr val="F5F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24">
              <a:extLst>
                <a:ext uri="{FF2B5EF4-FFF2-40B4-BE49-F238E27FC236}">
                  <a16:creationId xmlns:a16="http://schemas.microsoft.com/office/drawing/2014/main" id="{C460E03E-8F34-F7F3-6FF9-F5E54DA850EE}"/>
                </a:ext>
              </a:extLst>
            </p:cNvPr>
            <p:cNvSpPr>
              <a:spLocks noChangeArrowheads="1"/>
            </p:cNvSpPr>
            <p:nvPr/>
          </p:nvSpPr>
          <p:spPr bwMode="auto">
            <a:xfrm>
              <a:off x="3930" y="6393"/>
              <a:ext cx="6651" cy="3783"/>
            </a:xfrm>
            <a:prstGeom prst="rect">
              <a:avLst/>
            </a:prstGeom>
            <a:noFill/>
            <a:ln w="716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25">
              <a:extLst>
                <a:ext uri="{FF2B5EF4-FFF2-40B4-BE49-F238E27FC236}">
                  <a16:creationId xmlns:a16="http://schemas.microsoft.com/office/drawing/2014/main" id="{187D7B28-1D2E-2FB4-8089-0A1B836C7524}"/>
                </a:ext>
              </a:extLst>
            </p:cNvPr>
            <p:cNvSpPr>
              <a:spLocks/>
            </p:cNvSpPr>
            <p:nvPr/>
          </p:nvSpPr>
          <p:spPr bwMode="auto">
            <a:xfrm>
              <a:off x="4443" y="7640"/>
              <a:ext cx="972" cy="972"/>
            </a:xfrm>
            <a:custGeom>
              <a:avLst/>
              <a:gdLst>
                <a:gd name="T0" fmla="+- 0 5410 4444"/>
                <a:gd name="T1" fmla="*/ T0 w 972"/>
                <a:gd name="T2" fmla="+- 0 8198 7641"/>
                <a:gd name="T3" fmla="*/ 8198 h 972"/>
                <a:gd name="T4" fmla="+- 0 5370 4444"/>
                <a:gd name="T5" fmla="*/ T4 w 972"/>
                <a:gd name="T6" fmla="+- 0 8331 7641"/>
                <a:gd name="T7" fmla="*/ 8331 h 972"/>
                <a:gd name="T8" fmla="+- 0 5296 4444"/>
                <a:gd name="T9" fmla="*/ T8 w 972"/>
                <a:gd name="T10" fmla="+- 0 8445 7641"/>
                <a:gd name="T11" fmla="*/ 8445 h 972"/>
                <a:gd name="T12" fmla="+- 0 5194 4444"/>
                <a:gd name="T13" fmla="*/ T12 w 972"/>
                <a:gd name="T14" fmla="+- 0 8534 7641"/>
                <a:gd name="T15" fmla="*/ 8534 h 972"/>
                <a:gd name="T16" fmla="+- 0 5070 4444"/>
                <a:gd name="T17" fmla="*/ T16 w 972"/>
                <a:gd name="T18" fmla="+- 0 8592 7641"/>
                <a:gd name="T19" fmla="*/ 8592 h 972"/>
                <a:gd name="T20" fmla="+- 0 4929 4444"/>
                <a:gd name="T21" fmla="*/ T20 w 972"/>
                <a:gd name="T22" fmla="+- 0 8612 7641"/>
                <a:gd name="T23" fmla="*/ 8612 h 972"/>
                <a:gd name="T24" fmla="+- 0 4789 4444"/>
                <a:gd name="T25" fmla="*/ T24 w 972"/>
                <a:gd name="T26" fmla="+- 0 8592 7641"/>
                <a:gd name="T27" fmla="*/ 8592 h 972"/>
                <a:gd name="T28" fmla="+- 0 4665 4444"/>
                <a:gd name="T29" fmla="*/ T28 w 972"/>
                <a:gd name="T30" fmla="+- 0 8534 7641"/>
                <a:gd name="T31" fmla="*/ 8534 h 972"/>
                <a:gd name="T32" fmla="+- 0 4563 4444"/>
                <a:gd name="T33" fmla="*/ T32 w 972"/>
                <a:gd name="T34" fmla="+- 0 8445 7641"/>
                <a:gd name="T35" fmla="*/ 8445 h 972"/>
                <a:gd name="T36" fmla="+- 0 4489 4444"/>
                <a:gd name="T37" fmla="*/ T36 w 972"/>
                <a:gd name="T38" fmla="+- 0 8331 7641"/>
                <a:gd name="T39" fmla="*/ 8331 h 972"/>
                <a:gd name="T40" fmla="+- 0 4449 4444"/>
                <a:gd name="T41" fmla="*/ T40 w 972"/>
                <a:gd name="T42" fmla="+- 0 8198 7641"/>
                <a:gd name="T43" fmla="*/ 8198 h 972"/>
                <a:gd name="T44" fmla="+- 0 4449 4444"/>
                <a:gd name="T45" fmla="*/ T44 w 972"/>
                <a:gd name="T46" fmla="+- 0 8055 7641"/>
                <a:gd name="T47" fmla="*/ 8055 h 972"/>
                <a:gd name="T48" fmla="+- 0 4489 4444"/>
                <a:gd name="T49" fmla="*/ T48 w 972"/>
                <a:gd name="T50" fmla="+- 0 7922 7641"/>
                <a:gd name="T51" fmla="*/ 7922 h 972"/>
                <a:gd name="T52" fmla="+- 0 4563 4444"/>
                <a:gd name="T53" fmla="*/ T52 w 972"/>
                <a:gd name="T54" fmla="+- 0 7808 7641"/>
                <a:gd name="T55" fmla="*/ 7808 h 972"/>
                <a:gd name="T56" fmla="+- 0 4665 4444"/>
                <a:gd name="T57" fmla="*/ T56 w 972"/>
                <a:gd name="T58" fmla="+- 0 7719 7641"/>
                <a:gd name="T59" fmla="*/ 7719 h 972"/>
                <a:gd name="T60" fmla="+- 0 4719 4444"/>
                <a:gd name="T61" fmla="*/ T60 w 972"/>
                <a:gd name="T62" fmla="+- 0 8128 7641"/>
                <a:gd name="T63" fmla="*/ 8128 h 972"/>
                <a:gd name="T64" fmla="+- 0 4753 4444"/>
                <a:gd name="T65" fmla="*/ T64 w 972"/>
                <a:gd name="T66" fmla="+- 0 8233 7641"/>
                <a:gd name="T67" fmla="*/ 8233 h 972"/>
                <a:gd name="T68" fmla="+- 0 4843 4444"/>
                <a:gd name="T69" fmla="*/ T68 w 972"/>
                <a:gd name="T70" fmla="+- 0 8274 7641"/>
                <a:gd name="T71" fmla="*/ 8274 h 972"/>
                <a:gd name="T72" fmla="+- 0 4861 4444"/>
                <a:gd name="T73" fmla="*/ T72 w 972"/>
                <a:gd name="T74" fmla="+- 0 8071 7641"/>
                <a:gd name="T75" fmla="*/ 8071 h 972"/>
                <a:gd name="T76" fmla="+- 0 4889 4444"/>
                <a:gd name="T77" fmla="*/ T76 w 972"/>
                <a:gd name="T78" fmla="+- 0 8104 7641"/>
                <a:gd name="T79" fmla="*/ 8104 h 972"/>
                <a:gd name="T80" fmla="+- 0 4893 4444"/>
                <a:gd name="T81" fmla="*/ T80 w 972"/>
                <a:gd name="T82" fmla="+- 0 8179 7641"/>
                <a:gd name="T83" fmla="*/ 8179 h 972"/>
                <a:gd name="T84" fmla="+- 0 4956 4444"/>
                <a:gd name="T85" fmla="*/ T84 w 972"/>
                <a:gd name="T86" fmla="+- 0 8129 7641"/>
                <a:gd name="T87" fmla="*/ 8129 h 972"/>
                <a:gd name="T88" fmla="+- 0 4971 4444"/>
                <a:gd name="T89" fmla="*/ T88 w 972"/>
                <a:gd name="T90" fmla="+- 0 8076 7641"/>
                <a:gd name="T91" fmla="*/ 8076 h 972"/>
                <a:gd name="T92" fmla="+- 0 5012 4444"/>
                <a:gd name="T93" fmla="*/ T92 w 972"/>
                <a:gd name="T94" fmla="+- 0 8057 7641"/>
                <a:gd name="T95" fmla="*/ 8057 h 972"/>
                <a:gd name="T96" fmla="+- 0 5015 4444"/>
                <a:gd name="T97" fmla="*/ T96 w 972"/>
                <a:gd name="T98" fmla="+- 0 8281 7641"/>
                <a:gd name="T99" fmla="*/ 8281 h 972"/>
                <a:gd name="T100" fmla="+- 0 5105 4444"/>
                <a:gd name="T101" fmla="*/ T100 w 972"/>
                <a:gd name="T102" fmla="+- 0 8237 7641"/>
                <a:gd name="T103" fmla="*/ 8237 h 972"/>
                <a:gd name="T104" fmla="+- 0 5139 4444"/>
                <a:gd name="T105" fmla="*/ T104 w 972"/>
                <a:gd name="T106" fmla="+- 0 8128 7641"/>
                <a:gd name="T107" fmla="*/ 8128 h 972"/>
                <a:gd name="T108" fmla="+- 0 5194 4444"/>
                <a:gd name="T109" fmla="*/ T108 w 972"/>
                <a:gd name="T110" fmla="+- 0 7719 7641"/>
                <a:gd name="T111" fmla="*/ 7719 h 972"/>
                <a:gd name="T112" fmla="+- 0 5296 4444"/>
                <a:gd name="T113" fmla="*/ T112 w 972"/>
                <a:gd name="T114" fmla="+- 0 7808 7641"/>
                <a:gd name="T115" fmla="*/ 7808 h 972"/>
                <a:gd name="T116" fmla="+- 0 5370 4444"/>
                <a:gd name="T117" fmla="*/ T116 w 972"/>
                <a:gd name="T118" fmla="+- 0 7922 7641"/>
                <a:gd name="T119" fmla="*/ 7922 h 972"/>
                <a:gd name="T120" fmla="+- 0 5410 4444"/>
                <a:gd name="T121" fmla="*/ T120 w 972"/>
                <a:gd name="T122" fmla="+- 0 8055 7641"/>
                <a:gd name="T123" fmla="*/ 8055 h 972"/>
                <a:gd name="T124" fmla="+- 0 5139 4444"/>
                <a:gd name="T125" fmla="*/ T124 w 972"/>
                <a:gd name="T126" fmla="+- 0 7689 7641"/>
                <a:gd name="T127" fmla="*/ 7689 h 972"/>
                <a:gd name="T128" fmla="+- 0 5130 4444"/>
                <a:gd name="T129" fmla="*/ T128 w 972"/>
                <a:gd name="T130" fmla="+- 0 8066 7641"/>
                <a:gd name="T131" fmla="*/ 8066 h 972"/>
                <a:gd name="T132" fmla="+- 0 5067 4444"/>
                <a:gd name="T133" fmla="*/ T132 w 972"/>
                <a:gd name="T134" fmla="+- 0 7983 7641"/>
                <a:gd name="T135" fmla="*/ 7983 h 972"/>
                <a:gd name="T136" fmla="+- 0 4982 4444"/>
                <a:gd name="T137" fmla="*/ T136 w 972"/>
                <a:gd name="T138" fmla="+- 0 7978 7641"/>
                <a:gd name="T139" fmla="*/ 7978 h 972"/>
                <a:gd name="T140" fmla="+- 0 4933 4444"/>
                <a:gd name="T141" fmla="*/ T140 w 972"/>
                <a:gd name="T142" fmla="+- 0 8024 7641"/>
                <a:gd name="T143" fmla="*/ 8024 h 972"/>
                <a:gd name="T144" fmla="+- 0 4918 4444"/>
                <a:gd name="T145" fmla="*/ T144 w 972"/>
                <a:gd name="T146" fmla="+- 0 8061 7641"/>
                <a:gd name="T147" fmla="*/ 8061 h 972"/>
                <a:gd name="T148" fmla="+- 0 4887 4444"/>
                <a:gd name="T149" fmla="*/ T148 w 972"/>
                <a:gd name="T150" fmla="+- 0 8007 7641"/>
                <a:gd name="T151" fmla="*/ 8007 h 972"/>
                <a:gd name="T152" fmla="+- 0 4827 4444"/>
                <a:gd name="T153" fmla="*/ T152 w 972"/>
                <a:gd name="T154" fmla="+- 0 7987 7641"/>
                <a:gd name="T155" fmla="*/ 7987 h 972"/>
                <a:gd name="T156" fmla="+- 0 4750 4444"/>
                <a:gd name="T157" fmla="*/ T156 w 972"/>
                <a:gd name="T158" fmla="+- 0 8027 7641"/>
                <a:gd name="T159" fmla="*/ 8027 h 972"/>
                <a:gd name="T160" fmla="+- 0 4719 4444"/>
                <a:gd name="T161" fmla="*/ T160 w 972"/>
                <a:gd name="T162" fmla="+- 0 8128 7641"/>
                <a:gd name="T163" fmla="*/ 8128 h 972"/>
                <a:gd name="T164" fmla="+- 0 4725 4444"/>
                <a:gd name="T165" fmla="*/ T164 w 972"/>
                <a:gd name="T166" fmla="+- 0 7686 7641"/>
                <a:gd name="T167" fmla="*/ 7686 h 972"/>
                <a:gd name="T168" fmla="+- 0 4858 4444"/>
                <a:gd name="T169" fmla="*/ T168 w 972"/>
                <a:gd name="T170" fmla="+- 0 7646 7641"/>
                <a:gd name="T171" fmla="*/ 7646 h 972"/>
                <a:gd name="T172" fmla="+- 0 5001 4444"/>
                <a:gd name="T173" fmla="*/ T172 w 972"/>
                <a:gd name="T174" fmla="+- 0 7646 7641"/>
                <a:gd name="T175" fmla="*/ 7646 h 972"/>
                <a:gd name="T176" fmla="+- 0 5134 4444"/>
                <a:gd name="T177" fmla="*/ T176 w 972"/>
                <a:gd name="T178" fmla="+- 0 7686 7641"/>
                <a:gd name="T179" fmla="*/ 7686 h 972"/>
                <a:gd name="T180" fmla="+- 0 4843 4444"/>
                <a:gd name="T181" fmla="*/ T180 w 972"/>
                <a:gd name="T182" fmla="+- 0 8067 7641"/>
                <a:gd name="T183" fmla="*/ 8067 h 972"/>
                <a:gd name="T184" fmla="+- 0 4819 4444"/>
                <a:gd name="T185" fmla="*/ T184 w 972"/>
                <a:gd name="T186" fmla="+- 0 8191 7641"/>
                <a:gd name="T187" fmla="*/ 8191 h 972"/>
                <a:gd name="T188" fmla="+- 0 4790 4444"/>
                <a:gd name="T189" fmla="*/ T188 w 972"/>
                <a:gd name="T190" fmla="+- 0 8157 7641"/>
                <a:gd name="T191" fmla="*/ 8157 h 972"/>
                <a:gd name="T192" fmla="+- 0 4790 4444"/>
                <a:gd name="T193" fmla="*/ T192 w 972"/>
                <a:gd name="T194" fmla="+- 0 8104 7641"/>
                <a:gd name="T195" fmla="*/ 8104 h 972"/>
                <a:gd name="T196" fmla="+- 0 4817 4444"/>
                <a:gd name="T197" fmla="*/ T196 w 972"/>
                <a:gd name="T198" fmla="+- 0 8071 7641"/>
                <a:gd name="T199" fmla="*/ 8071 h 972"/>
                <a:gd name="T200" fmla="+- 0 4843 4444"/>
                <a:gd name="T201" fmla="*/ T200 w 972"/>
                <a:gd name="T202" fmla="+- 0 8067 7641"/>
                <a:gd name="T203" fmla="*/ 8067 h 972"/>
                <a:gd name="T204" fmla="+- 0 5066 4444"/>
                <a:gd name="T205" fmla="*/ T204 w 972"/>
                <a:gd name="T206" fmla="+- 0 8157 7641"/>
                <a:gd name="T207" fmla="*/ 8157 h 972"/>
                <a:gd name="T208" fmla="+- 0 5037 4444"/>
                <a:gd name="T209" fmla="*/ T208 w 972"/>
                <a:gd name="T210" fmla="+- 0 8195 7641"/>
                <a:gd name="T211" fmla="*/ 8195 h 972"/>
                <a:gd name="T212" fmla="+- 0 5015 4444"/>
                <a:gd name="T213" fmla="*/ T212 w 972"/>
                <a:gd name="T214" fmla="+- 0 8057 7641"/>
                <a:gd name="T215" fmla="*/ 8057 h 972"/>
                <a:gd name="T216" fmla="+- 0 5054 4444"/>
                <a:gd name="T217" fmla="*/ T216 w 972"/>
                <a:gd name="T218" fmla="+- 0 8077 7641"/>
                <a:gd name="T219" fmla="*/ 8077 h 972"/>
                <a:gd name="T220" fmla="+- 0 5070 4444"/>
                <a:gd name="T221" fmla="*/ T220 w 972"/>
                <a:gd name="T222" fmla="+- 0 8128 7641"/>
                <a:gd name="T223" fmla="*/ 8128 h 9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972" h="972">
                  <a:moveTo>
                    <a:pt x="971" y="486"/>
                  </a:moveTo>
                  <a:lnTo>
                    <a:pt x="966" y="557"/>
                  </a:lnTo>
                  <a:lnTo>
                    <a:pt x="950" y="626"/>
                  </a:lnTo>
                  <a:lnTo>
                    <a:pt x="926" y="690"/>
                  </a:lnTo>
                  <a:lnTo>
                    <a:pt x="893" y="750"/>
                  </a:lnTo>
                  <a:lnTo>
                    <a:pt x="852" y="804"/>
                  </a:lnTo>
                  <a:lnTo>
                    <a:pt x="804" y="852"/>
                  </a:lnTo>
                  <a:lnTo>
                    <a:pt x="750" y="893"/>
                  </a:lnTo>
                  <a:lnTo>
                    <a:pt x="690" y="926"/>
                  </a:lnTo>
                  <a:lnTo>
                    <a:pt x="626" y="951"/>
                  </a:lnTo>
                  <a:lnTo>
                    <a:pt x="557" y="966"/>
                  </a:lnTo>
                  <a:lnTo>
                    <a:pt x="485" y="971"/>
                  </a:lnTo>
                  <a:lnTo>
                    <a:pt x="414" y="966"/>
                  </a:lnTo>
                  <a:lnTo>
                    <a:pt x="345" y="951"/>
                  </a:lnTo>
                  <a:lnTo>
                    <a:pt x="281" y="926"/>
                  </a:lnTo>
                  <a:lnTo>
                    <a:pt x="221" y="893"/>
                  </a:lnTo>
                  <a:lnTo>
                    <a:pt x="167" y="852"/>
                  </a:lnTo>
                  <a:lnTo>
                    <a:pt x="119" y="804"/>
                  </a:lnTo>
                  <a:lnTo>
                    <a:pt x="78" y="750"/>
                  </a:lnTo>
                  <a:lnTo>
                    <a:pt x="45" y="690"/>
                  </a:lnTo>
                  <a:lnTo>
                    <a:pt x="20" y="626"/>
                  </a:lnTo>
                  <a:lnTo>
                    <a:pt x="5" y="557"/>
                  </a:lnTo>
                  <a:lnTo>
                    <a:pt x="0" y="486"/>
                  </a:lnTo>
                  <a:lnTo>
                    <a:pt x="5" y="414"/>
                  </a:lnTo>
                  <a:lnTo>
                    <a:pt x="20" y="345"/>
                  </a:lnTo>
                  <a:lnTo>
                    <a:pt x="45" y="281"/>
                  </a:lnTo>
                  <a:lnTo>
                    <a:pt x="78" y="221"/>
                  </a:lnTo>
                  <a:lnTo>
                    <a:pt x="119" y="167"/>
                  </a:lnTo>
                  <a:lnTo>
                    <a:pt x="167" y="119"/>
                  </a:lnTo>
                  <a:lnTo>
                    <a:pt x="221" y="78"/>
                  </a:lnTo>
                  <a:lnTo>
                    <a:pt x="275" y="48"/>
                  </a:lnTo>
                  <a:lnTo>
                    <a:pt x="275" y="487"/>
                  </a:lnTo>
                  <a:lnTo>
                    <a:pt x="284" y="546"/>
                  </a:lnTo>
                  <a:lnTo>
                    <a:pt x="309" y="592"/>
                  </a:lnTo>
                  <a:lnTo>
                    <a:pt x="347" y="621"/>
                  </a:lnTo>
                  <a:lnTo>
                    <a:pt x="399" y="633"/>
                  </a:lnTo>
                  <a:lnTo>
                    <a:pt x="399" y="426"/>
                  </a:lnTo>
                  <a:lnTo>
                    <a:pt x="417" y="430"/>
                  </a:lnTo>
                  <a:lnTo>
                    <a:pt x="434" y="443"/>
                  </a:lnTo>
                  <a:lnTo>
                    <a:pt x="445" y="463"/>
                  </a:lnTo>
                  <a:lnTo>
                    <a:pt x="449" y="489"/>
                  </a:lnTo>
                  <a:lnTo>
                    <a:pt x="449" y="538"/>
                  </a:lnTo>
                  <a:lnTo>
                    <a:pt x="512" y="538"/>
                  </a:lnTo>
                  <a:lnTo>
                    <a:pt x="512" y="488"/>
                  </a:lnTo>
                  <a:lnTo>
                    <a:pt x="516" y="458"/>
                  </a:lnTo>
                  <a:lnTo>
                    <a:pt x="527" y="435"/>
                  </a:lnTo>
                  <a:lnTo>
                    <a:pt x="545" y="421"/>
                  </a:lnTo>
                  <a:lnTo>
                    <a:pt x="568" y="416"/>
                  </a:lnTo>
                  <a:lnTo>
                    <a:pt x="571" y="416"/>
                  </a:lnTo>
                  <a:lnTo>
                    <a:pt x="571" y="640"/>
                  </a:lnTo>
                  <a:lnTo>
                    <a:pt x="622" y="628"/>
                  </a:lnTo>
                  <a:lnTo>
                    <a:pt x="661" y="596"/>
                  </a:lnTo>
                  <a:lnTo>
                    <a:pt x="686" y="548"/>
                  </a:lnTo>
                  <a:lnTo>
                    <a:pt x="695" y="487"/>
                  </a:lnTo>
                  <a:lnTo>
                    <a:pt x="695" y="48"/>
                  </a:lnTo>
                  <a:lnTo>
                    <a:pt x="750" y="78"/>
                  </a:lnTo>
                  <a:lnTo>
                    <a:pt x="804" y="119"/>
                  </a:lnTo>
                  <a:lnTo>
                    <a:pt x="852" y="167"/>
                  </a:lnTo>
                  <a:lnTo>
                    <a:pt x="893" y="221"/>
                  </a:lnTo>
                  <a:lnTo>
                    <a:pt x="926" y="281"/>
                  </a:lnTo>
                  <a:lnTo>
                    <a:pt x="950" y="345"/>
                  </a:lnTo>
                  <a:lnTo>
                    <a:pt x="966" y="414"/>
                  </a:lnTo>
                  <a:lnTo>
                    <a:pt x="971" y="486"/>
                  </a:lnTo>
                  <a:close/>
                  <a:moveTo>
                    <a:pt x="695" y="48"/>
                  </a:moveTo>
                  <a:lnTo>
                    <a:pt x="695" y="487"/>
                  </a:lnTo>
                  <a:lnTo>
                    <a:pt x="686" y="425"/>
                  </a:lnTo>
                  <a:lnTo>
                    <a:pt x="661" y="375"/>
                  </a:lnTo>
                  <a:lnTo>
                    <a:pt x="623" y="342"/>
                  </a:lnTo>
                  <a:lnTo>
                    <a:pt x="574" y="331"/>
                  </a:lnTo>
                  <a:lnTo>
                    <a:pt x="538" y="337"/>
                  </a:lnTo>
                  <a:lnTo>
                    <a:pt x="509" y="355"/>
                  </a:lnTo>
                  <a:lnTo>
                    <a:pt x="489" y="383"/>
                  </a:lnTo>
                  <a:lnTo>
                    <a:pt x="479" y="420"/>
                  </a:lnTo>
                  <a:lnTo>
                    <a:pt x="474" y="420"/>
                  </a:lnTo>
                  <a:lnTo>
                    <a:pt x="463" y="389"/>
                  </a:lnTo>
                  <a:lnTo>
                    <a:pt x="443" y="366"/>
                  </a:lnTo>
                  <a:lnTo>
                    <a:pt x="416" y="351"/>
                  </a:lnTo>
                  <a:lnTo>
                    <a:pt x="383" y="346"/>
                  </a:lnTo>
                  <a:lnTo>
                    <a:pt x="340" y="357"/>
                  </a:lnTo>
                  <a:lnTo>
                    <a:pt x="306" y="386"/>
                  </a:lnTo>
                  <a:lnTo>
                    <a:pt x="283" y="430"/>
                  </a:lnTo>
                  <a:lnTo>
                    <a:pt x="275" y="487"/>
                  </a:lnTo>
                  <a:lnTo>
                    <a:pt x="275" y="48"/>
                  </a:lnTo>
                  <a:lnTo>
                    <a:pt x="281" y="45"/>
                  </a:lnTo>
                  <a:lnTo>
                    <a:pt x="345" y="21"/>
                  </a:lnTo>
                  <a:lnTo>
                    <a:pt x="414" y="5"/>
                  </a:lnTo>
                  <a:lnTo>
                    <a:pt x="485" y="0"/>
                  </a:lnTo>
                  <a:lnTo>
                    <a:pt x="557" y="5"/>
                  </a:lnTo>
                  <a:lnTo>
                    <a:pt x="626" y="21"/>
                  </a:lnTo>
                  <a:lnTo>
                    <a:pt x="690" y="45"/>
                  </a:lnTo>
                  <a:lnTo>
                    <a:pt x="695" y="48"/>
                  </a:lnTo>
                  <a:close/>
                  <a:moveTo>
                    <a:pt x="399" y="426"/>
                  </a:moveTo>
                  <a:lnTo>
                    <a:pt x="399" y="556"/>
                  </a:lnTo>
                  <a:lnTo>
                    <a:pt x="375" y="550"/>
                  </a:lnTo>
                  <a:lnTo>
                    <a:pt x="357" y="536"/>
                  </a:lnTo>
                  <a:lnTo>
                    <a:pt x="346" y="516"/>
                  </a:lnTo>
                  <a:lnTo>
                    <a:pt x="342" y="489"/>
                  </a:lnTo>
                  <a:lnTo>
                    <a:pt x="346" y="463"/>
                  </a:lnTo>
                  <a:lnTo>
                    <a:pt x="356" y="443"/>
                  </a:lnTo>
                  <a:lnTo>
                    <a:pt x="373" y="430"/>
                  </a:lnTo>
                  <a:lnTo>
                    <a:pt x="395" y="425"/>
                  </a:lnTo>
                  <a:lnTo>
                    <a:pt x="399" y="426"/>
                  </a:lnTo>
                  <a:close/>
                  <a:moveTo>
                    <a:pt x="626" y="487"/>
                  </a:moveTo>
                  <a:lnTo>
                    <a:pt x="622" y="516"/>
                  </a:lnTo>
                  <a:lnTo>
                    <a:pt x="611" y="539"/>
                  </a:lnTo>
                  <a:lnTo>
                    <a:pt x="593" y="554"/>
                  </a:lnTo>
                  <a:lnTo>
                    <a:pt x="571" y="560"/>
                  </a:lnTo>
                  <a:lnTo>
                    <a:pt x="571" y="416"/>
                  </a:lnTo>
                  <a:lnTo>
                    <a:pt x="591" y="421"/>
                  </a:lnTo>
                  <a:lnTo>
                    <a:pt x="610" y="436"/>
                  </a:lnTo>
                  <a:lnTo>
                    <a:pt x="621" y="458"/>
                  </a:lnTo>
                  <a:lnTo>
                    <a:pt x="626" y="487"/>
                  </a:lnTo>
                  <a:close/>
                </a:path>
              </a:pathLst>
            </a:custGeom>
            <a:solidFill>
              <a:srgbClr val="C1D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AutoShape 26">
              <a:extLst>
                <a:ext uri="{FF2B5EF4-FFF2-40B4-BE49-F238E27FC236}">
                  <a16:creationId xmlns:a16="http://schemas.microsoft.com/office/drawing/2014/main" id="{A22EB1EF-C2C5-FC0F-C498-D01BDDD9FB52}"/>
                </a:ext>
              </a:extLst>
            </p:cNvPr>
            <p:cNvSpPr>
              <a:spLocks/>
            </p:cNvSpPr>
            <p:nvPr/>
          </p:nvSpPr>
          <p:spPr bwMode="auto">
            <a:xfrm>
              <a:off x="8197" y="7078"/>
              <a:ext cx="1630" cy="2099"/>
            </a:xfrm>
            <a:custGeom>
              <a:avLst/>
              <a:gdLst>
                <a:gd name="T0" fmla="+- 0 8652 8198"/>
                <a:gd name="T1" fmla="*/ T0 w 1630"/>
                <a:gd name="T2" fmla="+- 0 7975 7079"/>
                <a:gd name="T3" fmla="*/ 7975 h 2099"/>
                <a:gd name="T4" fmla="+- 0 8667 8198"/>
                <a:gd name="T5" fmla="*/ T4 w 1630"/>
                <a:gd name="T6" fmla="+- 0 7989 7079"/>
                <a:gd name="T7" fmla="*/ 7989 h 2099"/>
                <a:gd name="T8" fmla="+- 0 8699 8198"/>
                <a:gd name="T9" fmla="*/ T8 w 1630"/>
                <a:gd name="T10" fmla="+- 0 8011 7079"/>
                <a:gd name="T11" fmla="*/ 8011 h 2099"/>
                <a:gd name="T12" fmla="+- 0 8718 8198"/>
                <a:gd name="T13" fmla="*/ T12 w 1630"/>
                <a:gd name="T14" fmla="+- 0 8068 7079"/>
                <a:gd name="T15" fmla="*/ 8068 h 2099"/>
                <a:gd name="T16" fmla="+- 0 8708 8198"/>
                <a:gd name="T17" fmla="*/ T16 w 1630"/>
                <a:gd name="T18" fmla="+- 0 8173 7079"/>
                <a:gd name="T19" fmla="*/ 8173 h 2099"/>
                <a:gd name="T20" fmla="+- 0 8712 8198"/>
                <a:gd name="T21" fmla="*/ T20 w 1630"/>
                <a:gd name="T22" fmla="+- 0 8205 7079"/>
                <a:gd name="T23" fmla="*/ 8205 h 2099"/>
                <a:gd name="T24" fmla="+- 0 8729 8198"/>
                <a:gd name="T25" fmla="*/ T24 w 1630"/>
                <a:gd name="T26" fmla="+- 0 8121 7079"/>
                <a:gd name="T27" fmla="*/ 8121 h 2099"/>
                <a:gd name="T28" fmla="+- 0 8830 8198"/>
                <a:gd name="T29" fmla="*/ T28 w 1630"/>
                <a:gd name="T30" fmla="+- 0 8418 7079"/>
                <a:gd name="T31" fmla="*/ 8418 h 2099"/>
                <a:gd name="T32" fmla="+- 0 8845 8198"/>
                <a:gd name="T33" fmla="*/ T32 w 1630"/>
                <a:gd name="T34" fmla="+- 0 8433 7079"/>
                <a:gd name="T35" fmla="*/ 8433 h 2099"/>
                <a:gd name="T36" fmla="+- 0 8877 8198"/>
                <a:gd name="T37" fmla="*/ T36 w 1630"/>
                <a:gd name="T38" fmla="+- 0 8455 7079"/>
                <a:gd name="T39" fmla="*/ 8455 h 2099"/>
                <a:gd name="T40" fmla="+- 0 8896 8198"/>
                <a:gd name="T41" fmla="*/ T40 w 1630"/>
                <a:gd name="T42" fmla="+- 0 8512 7079"/>
                <a:gd name="T43" fmla="*/ 8512 h 2099"/>
                <a:gd name="T44" fmla="+- 0 8886 8198"/>
                <a:gd name="T45" fmla="*/ T44 w 1630"/>
                <a:gd name="T46" fmla="+- 0 8617 7079"/>
                <a:gd name="T47" fmla="*/ 8617 h 2099"/>
                <a:gd name="T48" fmla="+- 0 8890 8198"/>
                <a:gd name="T49" fmla="*/ T48 w 1630"/>
                <a:gd name="T50" fmla="+- 0 8649 7079"/>
                <a:gd name="T51" fmla="*/ 8649 h 2099"/>
                <a:gd name="T52" fmla="+- 0 8907 8198"/>
                <a:gd name="T53" fmla="*/ T52 w 1630"/>
                <a:gd name="T54" fmla="+- 0 8565 7079"/>
                <a:gd name="T55" fmla="*/ 8565 h 2099"/>
                <a:gd name="T56" fmla="+- 0 9528 8198"/>
                <a:gd name="T57" fmla="*/ T56 w 1630"/>
                <a:gd name="T58" fmla="+- 0 8799 7079"/>
                <a:gd name="T59" fmla="*/ 8799 h 2099"/>
                <a:gd name="T60" fmla="+- 0 8704 8198"/>
                <a:gd name="T61" fmla="*/ T60 w 1630"/>
                <a:gd name="T62" fmla="+- 0 9125 7079"/>
                <a:gd name="T63" fmla="*/ 9125 h 2099"/>
                <a:gd name="T64" fmla="+- 0 8472 8198"/>
                <a:gd name="T65" fmla="*/ T64 w 1630"/>
                <a:gd name="T66" fmla="+- 0 8876 7079"/>
                <a:gd name="T67" fmla="*/ 8876 h 2099"/>
                <a:gd name="T68" fmla="+- 0 8416 8198"/>
                <a:gd name="T69" fmla="*/ T68 w 1630"/>
                <a:gd name="T70" fmla="+- 0 8675 7079"/>
                <a:gd name="T71" fmla="*/ 8675 h 2099"/>
                <a:gd name="T72" fmla="+- 0 8310 8198"/>
                <a:gd name="T73" fmla="*/ T72 w 1630"/>
                <a:gd name="T74" fmla="+- 0 8388 7079"/>
                <a:gd name="T75" fmla="*/ 8388 h 2099"/>
                <a:gd name="T76" fmla="+- 0 8272 8198"/>
                <a:gd name="T77" fmla="*/ T76 w 1630"/>
                <a:gd name="T78" fmla="+- 0 8355 7079"/>
                <a:gd name="T79" fmla="*/ 8355 h 2099"/>
                <a:gd name="T80" fmla="+- 0 8424 8198"/>
                <a:gd name="T81" fmla="*/ T80 w 1630"/>
                <a:gd name="T82" fmla="+- 0 8118 7079"/>
                <a:gd name="T83" fmla="*/ 8118 h 2099"/>
                <a:gd name="T84" fmla="+- 0 8324 8198"/>
                <a:gd name="T85" fmla="*/ T84 w 1630"/>
                <a:gd name="T86" fmla="+- 0 8257 7079"/>
                <a:gd name="T87" fmla="*/ 8257 h 2099"/>
                <a:gd name="T88" fmla="+- 0 8384 8198"/>
                <a:gd name="T89" fmla="*/ T88 w 1630"/>
                <a:gd name="T90" fmla="+- 0 8249 7079"/>
                <a:gd name="T91" fmla="*/ 8249 h 2099"/>
                <a:gd name="T92" fmla="+- 0 8458 8198"/>
                <a:gd name="T93" fmla="*/ T92 w 1630"/>
                <a:gd name="T94" fmla="+- 0 8314 7079"/>
                <a:gd name="T95" fmla="*/ 8314 h 2099"/>
                <a:gd name="T96" fmla="+- 0 8506 8198"/>
                <a:gd name="T97" fmla="*/ T96 w 1630"/>
                <a:gd name="T98" fmla="+- 0 8675 7079"/>
                <a:gd name="T99" fmla="*/ 8675 h 2099"/>
                <a:gd name="T100" fmla="+- 0 8562 8198"/>
                <a:gd name="T101" fmla="*/ T100 w 1630"/>
                <a:gd name="T102" fmla="+- 0 8702 7079"/>
                <a:gd name="T103" fmla="*/ 8702 h 2099"/>
                <a:gd name="T104" fmla="+- 0 8680 8198"/>
                <a:gd name="T105" fmla="*/ T104 w 1630"/>
                <a:gd name="T106" fmla="+- 0 8771 7079"/>
                <a:gd name="T107" fmla="*/ 8771 h 2099"/>
                <a:gd name="T108" fmla="+- 0 8938 8198"/>
                <a:gd name="T109" fmla="*/ T108 w 1630"/>
                <a:gd name="T110" fmla="+- 0 9002 7079"/>
                <a:gd name="T111" fmla="*/ 9002 h 2099"/>
                <a:gd name="T112" fmla="+- 0 9738 8198"/>
                <a:gd name="T113" fmla="*/ T112 w 1630"/>
                <a:gd name="T114" fmla="+- 0 7095 7079"/>
                <a:gd name="T115" fmla="*/ 7095 h 2099"/>
                <a:gd name="T116" fmla="+- 0 9794 8198"/>
                <a:gd name="T117" fmla="*/ T116 w 1630"/>
                <a:gd name="T118" fmla="+- 0 7092 7079"/>
                <a:gd name="T119" fmla="*/ 7092 h 2099"/>
                <a:gd name="T120" fmla="+- 0 9666 8198"/>
                <a:gd name="T121" fmla="*/ T120 w 1630"/>
                <a:gd name="T122" fmla="+- 0 7079 7079"/>
                <a:gd name="T123" fmla="*/ 7079 h 2099"/>
                <a:gd name="T124" fmla="+- 0 9248 8198"/>
                <a:gd name="T125" fmla="*/ T124 w 1630"/>
                <a:gd name="T126" fmla="+- 0 7079 7079"/>
                <a:gd name="T127" fmla="*/ 7079 h 2099"/>
                <a:gd name="T128" fmla="+- 0 8684 8198"/>
                <a:gd name="T129" fmla="*/ T128 w 1630"/>
                <a:gd name="T130" fmla="+- 0 8741 7079"/>
                <a:gd name="T131" fmla="*/ 8741 h 2099"/>
                <a:gd name="T132" fmla="+- 0 8656 8198"/>
                <a:gd name="T133" fmla="*/ T132 w 1630"/>
                <a:gd name="T134" fmla="+- 0 8677 7079"/>
                <a:gd name="T135" fmla="*/ 8677 h 2099"/>
                <a:gd name="T136" fmla="+- 0 8852 8198"/>
                <a:gd name="T137" fmla="*/ T136 w 1630"/>
                <a:gd name="T138" fmla="+- 0 8647 7079"/>
                <a:gd name="T139" fmla="*/ 8647 h 2099"/>
                <a:gd name="T140" fmla="+- 0 8778 8198"/>
                <a:gd name="T141" fmla="*/ T140 w 1630"/>
                <a:gd name="T142" fmla="+- 0 8677 7079"/>
                <a:gd name="T143" fmla="*/ 8677 h 2099"/>
                <a:gd name="T144" fmla="+- 0 8634 8198"/>
                <a:gd name="T145" fmla="*/ T144 w 1630"/>
                <a:gd name="T146" fmla="+- 0 8599 7079"/>
                <a:gd name="T147" fmla="*/ 8599 h 2099"/>
                <a:gd name="T148" fmla="+- 0 8658 8198"/>
                <a:gd name="T149" fmla="*/ T148 w 1630"/>
                <a:gd name="T150" fmla="+- 0 8603 7079"/>
                <a:gd name="T151" fmla="*/ 8603 h 2099"/>
                <a:gd name="T152" fmla="+- 0 8686 8198"/>
                <a:gd name="T153" fmla="*/ T152 w 1630"/>
                <a:gd name="T154" fmla="+- 0 8555 7079"/>
                <a:gd name="T155" fmla="*/ 8555 h 2099"/>
                <a:gd name="T156" fmla="+- 0 8666 8198"/>
                <a:gd name="T157" fmla="*/ T156 w 1630"/>
                <a:gd name="T158" fmla="+- 0 8542 7079"/>
                <a:gd name="T159" fmla="*/ 8542 h 2099"/>
                <a:gd name="T160" fmla="+- 0 8644 8198"/>
                <a:gd name="T161" fmla="*/ T160 w 1630"/>
                <a:gd name="T162" fmla="+- 0 8484 7079"/>
                <a:gd name="T163" fmla="*/ 8484 h 2099"/>
                <a:gd name="T164" fmla="+- 0 8862 8198"/>
                <a:gd name="T165" fmla="*/ T164 w 1630"/>
                <a:gd name="T166" fmla="+- 0 8541 7079"/>
                <a:gd name="T167" fmla="*/ 8541 h 2099"/>
                <a:gd name="T168" fmla="+- 0 8630 8198"/>
                <a:gd name="T169" fmla="*/ T168 w 1630"/>
                <a:gd name="T170" fmla="+- 0 8469 7079"/>
                <a:gd name="T171" fmla="*/ 8469 h 2099"/>
                <a:gd name="T172" fmla="+- 0 8492 8198"/>
                <a:gd name="T173" fmla="*/ T172 w 1630"/>
                <a:gd name="T174" fmla="+- 0 8364 7079"/>
                <a:gd name="T175" fmla="*/ 8364 h 2099"/>
                <a:gd name="T176" fmla="+- 0 8540 8198"/>
                <a:gd name="T177" fmla="*/ T176 w 1630"/>
                <a:gd name="T178" fmla="+- 0 8261 7079"/>
                <a:gd name="T179" fmla="*/ 8261 h 2099"/>
                <a:gd name="T180" fmla="+- 0 8700 8198"/>
                <a:gd name="T181" fmla="*/ T180 w 1630"/>
                <a:gd name="T182" fmla="+- 0 8072 7079"/>
                <a:gd name="T183" fmla="*/ 8072 h 2099"/>
                <a:gd name="T184" fmla="+- 0 8520 8198"/>
                <a:gd name="T185" fmla="*/ T184 w 1630"/>
                <a:gd name="T186" fmla="+- 0 8236 7079"/>
                <a:gd name="T187" fmla="*/ 8236 h 2099"/>
                <a:gd name="T188" fmla="+- 0 8454 8198"/>
                <a:gd name="T189" fmla="*/ T188 w 1630"/>
                <a:gd name="T190" fmla="+- 0 8146 7079"/>
                <a:gd name="T191" fmla="*/ 8146 h 2099"/>
                <a:gd name="T192" fmla="+- 0 8478 8198"/>
                <a:gd name="T193" fmla="*/ T192 w 1630"/>
                <a:gd name="T194" fmla="+- 0 8162 7079"/>
                <a:gd name="T195" fmla="*/ 8162 h 2099"/>
                <a:gd name="T196" fmla="+- 0 8494 8198"/>
                <a:gd name="T197" fmla="*/ T196 w 1630"/>
                <a:gd name="T198" fmla="+- 0 8048 7079"/>
                <a:gd name="T199" fmla="*/ 8048 h 2099"/>
                <a:gd name="T200" fmla="+- 0 8476 8198"/>
                <a:gd name="T201" fmla="*/ T200 w 1630"/>
                <a:gd name="T202" fmla="+- 0 8100 7079"/>
                <a:gd name="T203" fmla="*/ 8100 h 2099"/>
                <a:gd name="T204" fmla="+- 0 8484 8198"/>
                <a:gd name="T205" fmla="*/ T204 w 1630"/>
                <a:gd name="T206" fmla="+- 0 8010 7079"/>
                <a:gd name="T207" fmla="*/ 8010 h 2099"/>
                <a:gd name="T208" fmla="+- 0 8682 8198"/>
                <a:gd name="T209" fmla="*/ T208 w 1630"/>
                <a:gd name="T210" fmla="+- 0 8030 7079"/>
                <a:gd name="T211" fmla="*/ 8030 h 2099"/>
                <a:gd name="T212" fmla="+- 0 8448 8198"/>
                <a:gd name="T213" fmla="*/ T212 w 1630"/>
                <a:gd name="T214" fmla="+- 0 8028 7079"/>
                <a:gd name="T215" fmla="*/ 8028 h 2099"/>
                <a:gd name="T216" fmla="+- 0 8260 8198"/>
                <a:gd name="T217" fmla="*/ T216 w 1630"/>
                <a:gd name="T218" fmla="+- 0 8042 7079"/>
                <a:gd name="T219" fmla="*/ 8042 h 2099"/>
                <a:gd name="T220" fmla="+- 0 8272 8198"/>
                <a:gd name="T221" fmla="*/ T220 w 1630"/>
                <a:gd name="T222" fmla="+- 0 8491 7079"/>
                <a:gd name="T223" fmla="*/ 8491 h 2099"/>
                <a:gd name="T224" fmla="+- 0 8450 8198"/>
                <a:gd name="T225" fmla="*/ T224 w 1630"/>
                <a:gd name="T226" fmla="+- 0 8887 7079"/>
                <a:gd name="T227" fmla="*/ 8887 h 2099"/>
                <a:gd name="T228" fmla="+- 0 8830 8198"/>
                <a:gd name="T229" fmla="*/ T228 w 1630"/>
                <a:gd name="T230" fmla="+- 0 9177 7079"/>
                <a:gd name="T231" fmla="*/ 9177 h 2099"/>
                <a:gd name="T232" fmla="+- 0 9576 8198"/>
                <a:gd name="T233" fmla="*/ T232 w 1630"/>
                <a:gd name="T234" fmla="+- 0 8738 7079"/>
                <a:gd name="T235" fmla="*/ 8738 h 20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1630" h="2099">
                  <a:moveTo>
                    <a:pt x="501" y="916"/>
                  </a:moveTo>
                  <a:lnTo>
                    <a:pt x="491" y="905"/>
                  </a:lnTo>
                  <a:lnTo>
                    <a:pt x="476" y="896"/>
                  </a:lnTo>
                  <a:lnTo>
                    <a:pt x="469" y="894"/>
                  </a:lnTo>
                  <a:lnTo>
                    <a:pt x="461" y="894"/>
                  </a:lnTo>
                  <a:lnTo>
                    <a:pt x="459" y="894"/>
                  </a:lnTo>
                  <a:lnTo>
                    <a:pt x="456" y="895"/>
                  </a:lnTo>
                  <a:lnTo>
                    <a:pt x="455" y="895"/>
                  </a:lnTo>
                  <a:lnTo>
                    <a:pt x="454" y="896"/>
                  </a:lnTo>
                  <a:lnTo>
                    <a:pt x="451" y="896"/>
                  </a:lnTo>
                  <a:lnTo>
                    <a:pt x="448" y="898"/>
                  </a:lnTo>
                  <a:lnTo>
                    <a:pt x="444" y="900"/>
                  </a:lnTo>
                  <a:lnTo>
                    <a:pt x="444" y="903"/>
                  </a:lnTo>
                  <a:lnTo>
                    <a:pt x="450" y="904"/>
                  </a:lnTo>
                  <a:lnTo>
                    <a:pt x="455" y="905"/>
                  </a:lnTo>
                  <a:lnTo>
                    <a:pt x="458" y="906"/>
                  </a:lnTo>
                  <a:lnTo>
                    <a:pt x="465" y="908"/>
                  </a:lnTo>
                  <a:lnTo>
                    <a:pt x="469" y="910"/>
                  </a:lnTo>
                  <a:lnTo>
                    <a:pt x="476" y="914"/>
                  </a:lnTo>
                  <a:lnTo>
                    <a:pt x="478" y="916"/>
                  </a:lnTo>
                  <a:lnTo>
                    <a:pt x="480" y="918"/>
                  </a:lnTo>
                  <a:lnTo>
                    <a:pt x="485" y="923"/>
                  </a:lnTo>
                  <a:lnTo>
                    <a:pt x="486" y="924"/>
                  </a:lnTo>
                  <a:lnTo>
                    <a:pt x="489" y="928"/>
                  </a:lnTo>
                  <a:lnTo>
                    <a:pt x="491" y="930"/>
                  </a:lnTo>
                  <a:lnTo>
                    <a:pt x="495" y="935"/>
                  </a:lnTo>
                  <a:lnTo>
                    <a:pt x="501" y="932"/>
                  </a:lnTo>
                  <a:lnTo>
                    <a:pt x="501" y="916"/>
                  </a:lnTo>
                  <a:close/>
                  <a:moveTo>
                    <a:pt x="531" y="1042"/>
                  </a:moveTo>
                  <a:lnTo>
                    <a:pt x="531" y="1031"/>
                  </a:lnTo>
                  <a:lnTo>
                    <a:pt x="531" y="1020"/>
                  </a:lnTo>
                  <a:lnTo>
                    <a:pt x="530" y="1009"/>
                  </a:lnTo>
                  <a:lnTo>
                    <a:pt x="528" y="999"/>
                  </a:lnTo>
                  <a:lnTo>
                    <a:pt x="522" y="990"/>
                  </a:lnTo>
                  <a:lnTo>
                    <a:pt x="521" y="989"/>
                  </a:lnTo>
                  <a:lnTo>
                    <a:pt x="520" y="989"/>
                  </a:lnTo>
                  <a:lnTo>
                    <a:pt x="510" y="999"/>
                  </a:lnTo>
                  <a:lnTo>
                    <a:pt x="512" y="1015"/>
                  </a:lnTo>
                  <a:lnTo>
                    <a:pt x="513" y="1027"/>
                  </a:lnTo>
                  <a:lnTo>
                    <a:pt x="513" y="1038"/>
                  </a:lnTo>
                  <a:lnTo>
                    <a:pt x="513" y="1048"/>
                  </a:lnTo>
                  <a:lnTo>
                    <a:pt x="513" y="1059"/>
                  </a:lnTo>
                  <a:lnTo>
                    <a:pt x="513" y="1069"/>
                  </a:lnTo>
                  <a:lnTo>
                    <a:pt x="512" y="1082"/>
                  </a:lnTo>
                  <a:lnTo>
                    <a:pt x="510" y="1094"/>
                  </a:lnTo>
                  <a:lnTo>
                    <a:pt x="504" y="1111"/>
                  </a:lnTo>
                  <a:lnTo>
                    <a:pt x="501" y="1117"/>
                  </a:lnTo>
                  <a:lnTo>
                    <a:pt x="495" y="1127"/>
                  </a:lnTo>
                  <a:lnTo>
                    <a:pt x="491" y="1132"/>
                  </a:lnTo>
                  <a:lnTo>
                    <a:pt x="487" y="1143"/>
                  </a:lnTo>
                  <a:lnTo>
                    <a:pt x="493" y="1146"/>
                  </a:lnTo>
                  <a:lnTo>
                    <a:pt x="503" y="1142"/>
                  </a:lnTo>
                  <a:lnTo>
                    <a:pt x="507" y="1136"/>
                  </a:lnTo>
                  <a:lnTo>
                    <a:pt x="514" y="1126"/>
                  </a:lnTo>
                  <a:lnTo>
                    <a:pt x="516" y="1120"/>
                  </a:lnTo>
                  <a:lnTo>
                    <a:pt x="519" y="1115"/>
                  </a:lnTo>
                  <a:lnTo>
                    <a:pt x="523" y="1105"/>
                  </a:lnTo>
                  <a:lnTo>
                    <a:pt x="526" y="1095"/>
                  </a:lnTo>
                  <a:lnTo>
                    <a:pt x="528" y="1085"/>
                  </a:lnTo>
                  <a:lnTo>
                    <a:pt x="529" y="1075"/>
                  </a:lnTo>
                  <a:lnTo>
                    <a:pt x="530" y="1064"/>
                  </a:lnTo>
                  <a:lnTo>
                    <a:pt x="531" y="1053"/>
                  </a:lnTo>
                  <a:lnTo>
                    <a:pt x="531" y="1042"/>
                  </a:lnTo>
                  <a:close/>
                  <a:moveTo>
                    <a:pt x="680" y="1360"/>
                  </a:moveTo>
                  <a:lnTo>
                    <a:pt x="670" y="1349"/>
                  </a:lnTo>
                  <a:lnTo>
                    <a:pt x="654" y="1340"/>
                  </a:lnTo>
                  <a:lnTo>
                    <a:pt x="648" y="1338"/>
                  </a:lnTo>
                  <a:lnTo>
                    <a:pt x="639" y="1338"/>
                  </a:lnTo>
                  <a:lnTo>
                    <a:pt x="638" y="1338"/>
                  </a:lnTo>
                  <a:lnTo>
                    <a:pt x="635" y="1339"/>
                  </a:lnTo>
                  <a:lnTo>
                    <a:pt x="633" y="1339"/>
                  </a:lnTo>
                  <a:lnTo>
                    <a:pt x="632" y="1339"/>
                  </a:lnTo>
                  <a:lnTo>
                    <a:pt x="629" y="1340"/>
                  </a:lnTo>
                  <a:lnTo>
                    <a:pt x="626" y="1341"/>
                  </a:lnTo>
                  <a:lnTo>
                    <a:pt x="623" y="1344"/>
                  </a:lnTo>
                  <a:lnTo>
                    <a:pt x="622" y="1346"/>
                  </a:lnTo>
                  <a:lnTo>
                    <a:pt x="629" y="1348"/>
                  </a:lnTo>
                  <a:lnTo>
                    <a:pt x="634" y="1349"/>
                  </a:lnTo>
                  <a:lnTo>
                    <a:pt x="636" y="1350"/>
                  </a:lnTo>
                  <a:lnTo>
                    <a:pt x="644" y="1352"/>
                  </a:lnTo>
                  <a:lnTo>
                    <a:pt x="647" y="1354"/>
                  </a:lnTo>
                  <a:lnTo>
                    <a:pt x="654" y="1358"/>
                  </a:lnTo>
                  <a:lnTo>
                    <a:pt x="657" y="1360"/>
                  </a:lnTo>
                  <a:lnTo>
                    <a:pt x="658" y="1361"/>
                  </a:lnTo>
                  <a:lnTo>
                    <a:pt x="664" y="1367"/>
                  </a:lnTo>
                  <a:lnTo>
                    <a:pt x="664" y="1368"/>
                  </a:lnTo>
                  <a:lnTo>
                    <a:pt x="667" y="1372"/>
                  </a:lnTo>
                  <a:lnTo>
                    <a:pt x="669" y="1374"/>
                  </a:lnTo>
                  <a:lnTo>
                    <a:pt x="674" y="1379"/>
                  </a:lnTo>
                  <a:lnTo>
                    <a:pt x="679" y="1376"/>
                  </a:lnTo>
                  <a:lnTo>
                    <a:pt x="680" y="1360"/>
                  </a:lnTo>
                  <a:close/>
                  <a:moveTo>
                    <a:pt x="709" y="1486"/>
                  </a:moveTo>
                  <a:lnTo>
                    <a:pt x="709" y="1474"/>
                  </a:lnTo>
                  <a:lnTo>
                    <a:pt x="709" y="1464"/>
                  </a:lnTo>
                  <a:lnTo>
                    <a:pt x="709" y="1453"/>
                  </a:lnTo>
                  <a:lnTo>
                    <a:pt x="706" y="1442"/>
                  </a:lnTo>
                  <a:lnTo>
                    <a:pt x="701" y="1434"/>
                  </a:lnTo>
                  <a:lnTo>
                    <a:pt x="700" y="1433"/>
                  </a:lnTo>
                  <a:lnTo>
                    <a:pt x="698" y="1433"/>
                  </a:lnTo>
                  <a:lnTo>
                    <a:pt x="688" y="1443"/>
                  </a:lnTo>
                  <a:lnTo>
                    <a:pt x="691" y="1459"/>
                  </a:lnTo>
                  <a:lnTo>
                    <a:pt x="691" y="1471"/>
                  </a:lnTo>
                  <a:lnTo>
                    <a:pt x="691" y="1481"/>
                  </a:lnTo>
                  <a:lnTo>
                    <a:pt x="692" y="1492"/>
                  </a:lnTo>
                  <a:lnTo>
                    <a:pt x="692" y="1503"/>
                  </a:lnTo>
                  <a:lnTo>
                    <a:pt x="691" y="1513"/>
                  </a:lnTo>
                  <a:lnTo>
                    <a:pt x="690" y="1526"/>
                  </a:lnTo>
                  <a:lnTo>
                    <a:pt x="688" y="1538"/>
                  </a:lnTo>
                  <a:lnTo>
                    <a:pt x="682" y="1555"/>
                  </a:lnTo>
                  <a:lnTo>
                    <a:pt x="680" y="1561"/>
                  </a:lnTo>
                  <a:lnTo>
                    <a:pt x="673" y="1571"/>
                  </a:lnTo>
                  <a:lnTo>
                    <a:pt x="669" y="1575"/>
                  </a:lnTo>
                  <a:lnTo>
                    <a:pt x="665" y="1587"/>
                  </a:lnTo>
                  <a:lnTo>
                    <a:pt x="672" y="1590"/>
                  </a:lnTo>
                  <a:lnTo>
                    <a:pt x="681" y="1586"/>
                  </a:lnTo>
                  <a:lnTo>
                    <a:pt x="685" y="1580"/>
                  </a:lnTo>
                  <a:lnTo>
                    <a:pt x="692" y="1570"/>
                  </a:lnTo>
                  <a:lnTo>
                    <a:pt x="695" y="1564"/>
                  </a:lnTo>
                  <a:lnTo>
                    <a:pt x="697" y="1558"/>
                  </a:lnTo>
                  <a:lnTo>
                    <a:pt x="701" y="1549"/>
                  </a:lnTo>
                  <a:lnTo>
                    <a:pt x="704" y="1539"/>
                  </a:lnTo>
                  <a:lnTo>
                    <a:pt x="706" y="1529"/>
                  </a:lnTo>
                  <a:lnTo>
                    <a:pt x="708" y="1519"/>
                  </a:lnTo>
                  <a:lnTo>
                    <a:pt x="709" y="1508"/>
                  </a:lnTo>
                  <a:lnTo>
                    <a:pt x="709" y="1497"/>
                  </a:lnTo>
                  <a:lnTo>
                    <a:pt x="709" y="1486"/>
                  </a:lnTo>
                  <a:close/>
                  <a:moveTo>
                    <a:pt x="1630" y="65"/>
                  </a:moveTo>
                  <a:lnTo>
                    <a:pt x="1628" y="55"/>
                  </a:lnTo>
                  <a:lnTo>
                    <a:pt x="1620" y="40"/>
                  </a:lnTo>
                  <a:lnTo>
                    <a:pt x="1612" y="27"/>
                  </a:lnTo>
                  <a:lnTo>
                    <a:pt x="1612" y="83"/>
                  </a:lnTo>
                  <a:lnTo>
                    <a:pt x="1610" y="98"/>
                  </a:lnTo>
                  <a:lnTo>
                    <a:pt x="1356" y="1655"/>
                  </a:lnTo>
                  <a:lnTo>
                    <a:pt x="1346" y="1689"/>
                  </a:lnTo>
                  <a:lnTo>
                    <a:pt x="1330" y="1720"/>
                  </a:lnTo>
                  <a:lnTo>
                    <a:pt x="1306" y="1745"/>
                  </a:lnTo>
                  <a:lnTo>
                    <a:pt x="1276" y="1765"/>
                  </a:lnTo>
                  <a:lnTo>
                    <a:pt x="712" y="2057"/>
                  </a:lnTo>
                  <a:lnTo>
                    <a:pt x="690" y="2067"/>
                  </a:lnTo>
                  <a:lnTo>
                    <a:pt x="666" y="2073"/>
                  </a:lnTo>
                  <a:lnTo>
                    <a:pt x="642" y="2076"/>
                  </a:lnTo>
                  <a:lnTo>
                    <a:pt x="616" y="2076"/>
                  </a:lnTo>
                  <a:lnTo>
                    <a:pt x="564" y="2067"/>
                  </a:lnTo>
                  <a:lnTo>
                    <a:pt x="506" y="2046"/>
                  </a:lnTo>
                  <a:lnTo>
                    <a:pt x="452" y="2007"/>
                  </a:lnTo>
                  <a:lnTo>
                    <a:pt x="408" y="1945"/>
                  </a:lnTo>
                  <a:lnTo>
                    <a:pt x="386" y="1856"/>
                  </a:lnTo>
                  <a:lnTo>
                    <a:pt x="384" y="1851"/>
                  </a:lnTo>
                  <a:lnTo>
                    <a:pt x="382" y="1847"/>
                  </a:lnTo>
                  <a:lnTo>
                    <a:pt x="376" y="1846"/>
                  </a:lnTo>
                  <a:lnTo>
                    <a:pt x="360" y="1842"/>
                  </a:lnTo>
                  <a:lnTo>
                    <a:pt x="322" y="1826"/>
                  </a:lnTo>
                  <a:lnTo>
                    <a:pt x="274" y="1797"/>
                  </a:lnTo>
                  <a:lnTo>
                    <a:pt x="232" y="1751"/>
                  </a:lnTo>
                  <a:lnTo>
                    <a:pt x="222" y="1731"/>
                  </a:lnTo>
                  <a:lnTo>
                    <a:pt x="214" y="1710"/>
                  </a:lnTo>
                  <a:lnTo>
                    <a:pt x="210" y="1687"/>
                  </a:lnTo>
                  <a:lnTo>
                    <a:pt x="208" y="1663"/>
                  </a:lnTo>
                  <a:lnTo>
                    <a:pt x="208" y="1648"/>
                  </a:lnTo>
                  <a:lnTo>
                    <a:pt x="212" y="1617"/>
                  </a:lnTo>
                  <a:lnTo>
                    <a:pt x="216" y="1601"/>
                  </a:lnTo>
                  <a:lnTo>
                    <a:pt x="218" y="1596"/>
                  </a:lnTo>
                  <a:lnTo>
                    <a:pt x="216" y="1591"/>
                  </a:lnTo>
                  <a:lnTo>
                    <a:pt x="210" y="1588"/>
                  </a:lnTo>
                  <a:lnTo>
                    <a:pt x="208" y="1587"/>
                  </a:lnTo>
                  <a:lnTo>
                    <a:pt x="194" y="1578"/>
                  </a:lnTo>
                  <a:lnTo>
                    <a:pt x="192" y="1577"/>
                  </a:lnTo>
                  <a:lnTo>
                    <a:pt x="154" y="1546"/>
                  </a:lnTo>
                  <a:lnTo>
                    <a:pt x="116" y="1492"/>
                  </a:lnTo>
                  <a:lnTo>
                    <a:pt x="96" y="1414"/>
                  </a:lnTo>
                  <a:lnTo>
                    <a:pt x="112" y="1309"/>
                  </a:lnTo>
                  <a:lnTo>
                    <a:pt x="114" y="1306"/>
                  </a:lnTo>
                  <a:lnTo>
                    <a:pt x="112" y="1303"/>
                  </a:lnTo>
                  <a:lnTo>
                    <a:pt x="112" y="1301"/>
                  </a:lnTo>
                  <a:lnTo>
                    <a:pt x="110" y="1298"/>
                  </a:lnTo>
                  <a:lnTo>
                    <a:pt x="106" y="1296"/>
                  </a:lnTo>
                  <a:lnTo>
                    <a:pt x="104" y="1295"/>
                  </a:lnTo>
                  <a:lnTo>
                    <a:pt x="96" y="1290"/>
                  </a:lnTo>
                  <a:lnTo>
                    <a:pt x="88" y="1285"/>
                  </a:lnTo>
                  <a:lnTo>
                    <a:pt x="74" y="1276"/>
                  </a:lnTo>
                  <a:lnTo>
                    <a:pt x="46" y="1236"/>
                  </a:lnTo>
                  <a:lnTo>
                    <a:pt x="26" y="1179"/>
                  </a:lnTo>
                  <a:lnTo>
                    <a:pt x="20" y="1113"/>
                  </a:lnTo>
                  <a:lnTo>
                    <a:pt x="28" y="1063"/>
                  </a:lnTo>
                  <a:lnTo>
                    <a:pt x="56" y="1003"/>
                  </a:lnTo>
                  <a:lnTo>
                    <a:pt x="116" y="948"/>
                  </a:lnTo>
                  <a:lnTo>
                    <a:pt x="220" y="914"/>
                  </a:lnTo>
                  <a:lnTo>
                    <a:pt x="220" y="945"/>
                  </a:lnTo>
                  <a:lnTo>
                    <a:pt x="226" y="1039"/>
                  </a:lnTo>
                  <a:lnTo>
                    <a:pt x="216" y="1044"/>
                  </a:lnTo>
                  <a:lnTo>
                    <a:pt x="206" y="1050"/>
                  </a:lnTo>
                  <a:lnTo>
                    <a:pt x="178" y="1074"/>
                  </a:lnTo>
                  <a:lnTo>
                    <a:pt x="160" y="1094"/>
                  </a:lnTo>
                  <a:lnTo>
                    <a:pt x="146" y="1116"/>
                  </a:lnTo>
                  <a:lnTo>
                    <a:pt x="134" y="1140"/>
                  </a:lnTo>
                  <a:lnTo>
                    <a:pt x="130" y="1152"/>
                  </a:lnTo>
                  <a:lnTo>
                    <a:pt x="126" y="1165"/>
                  </a:lnTo>
                  <a:lnTo>
                    <a:pt x="126" y="1178"/>
                  </a:lnTo>
                  <a:lnTo>
                    <a:pt x="130" y="1191"/>
                  </a:lnTo>
                  <a:lnTo>
                    <a:pt x="138" y="1198"/>
                  </a:lnTo>
                  <a:lnTo>
                    <a:pt x="146" y="1202"/>
                  </a:lnTo>
                  <a:lnTo>
                    <a:pt x="156" y="1204"/>
                  </a:lnTo>
                  <a:lnTo>
                    <a:pt x="166" y="1202"/>
                  </a:lnTo>
                  <a:lnTo>
                    <a:pt x="174" y="1199"/>
                  </a:lnTo>
                  <a:lnTo>
                    <a:pt x="180" y="1194"/>
                  </a:lnTo>
                  <a:lnTo>
                    <a:pt x="186" y="1179"/>
                  </a:lnTo>
                  <a:lnTo>
                    <a:pt x="186" y="1170"/>
                  </a:lnTo>
                  <a:lnTo>
                    <a:pt x="188" y="1161"/>
                  </a:lnTo>
                  <a:lnTo>
                    <a:pt x="196" y="1136"/>
                  </a:lnTo>
                  <a:lnTo>
                    <a:pt x="202" y="1124"/>
                  </a:lnTo>
                  <a:lnTo>
                    <a:pt x="208" y="1112"/>
                  </a:lnTo>
                  <a:lnTo>
                    <a:pt x="214" y="1102"/>
                  </a:lnTo>
                  <a:lnTo>
                    <a:pt x="222" y="1093"/>
                  </a:lnTo>
                  <a:lnTo>
                    <a:pt x="232" y="1085"/>
                  </a:lnTo>
                  <a:lnTo>
                    <a:pt x="244" y="1161"/>
                  </a:lnTo>
                  <a:lnTo>
                    <a:pt x="260" y="1235"/>
                  </a:lnTo>
                  <a:lnTo>
                    <a:pt x="280" y="1308"/>
                  </a:lnTo>
                  <a:lnTo>
                    <a:pt x="304" y="1378"/>
                  </a:lnTo>
                  <a:lnTo>
                    <a:pt x="332" y="1445"/>
                  </a:lnTo>
                  <a:lnTo>
                    <a:pt x="364" y="1511"/>
                  </a:lnTo>
                  <a:lnTo>
                    <a:pt x="348" y="1527"/>
                  </a:lnTo>
                  <a:lnTo>
                    <a:pt x="334" y="1544"/>
                  </a:lnTo>
                  <a:lnTo>
                    <a:pt x="322" y="1564"/>
                  </a:lnTo>
                  <a:lnTo>
                    <a:pt x="314" y="1584"/>
                  </a:lnTo>
                  <a:lnTo>
                    <a:pt x="308" y="1596"/>
                  </a:lnTo>
                  <a:lnTo>
                    <a:pt x="304" y="1622"/>
                  </a:lnTo>
                  <a:lnTo>
                    <a:pt x="308" y="1634"/>
                  </a:lnTo>
                  <a:lnTo>
                    <a:pt x="316" y="1642"/>
                  </a:lnTo>
                  <a:lnTo>
                    <a:pt x="326" y="1646"/>
                  </a:lnTo>
                  <a:lnTo>
                    <a:pt x="336" y="1647"/>
                  </a:lnTo>
                  <a:lnTo>
                    <a:pt x="346" y="1645"/>
                  </a:lnTo>
                  <a:lnTo>
                    <a:pt x="352" y="1643"/>
                  </a:lnTo>
                  <a:lnTo>
                    <a:pt x="358" y="1638"/>
                  </a:lnTo>
                  <a:lnTo>
                    <a:pt x="364" y="1623"/>
                  </a:lnTo>
                  <a:lnTo>
                    <a:pt x="364" y="1613"/>
                  </a:lnTo>
                  <a:lnTo>
                    <a:pt x="366" y="1605"/>
                  </a:lnTo>
                  <a:lnTo>
                    <a:pt x="370" y="1592"/>
                  </a:lnTo>
                  <a:lnTo>
                    <a:pt x="374" y="1580"/>
                  </a:lnTo>
                  <a:lnTo>
                    <a:pt x="386" y="1556"/>
                  </a:lnTo>
                  <a:lnTo>
                    <a:pt x="388" y="1555"/>
                  </a:lnTo>
                  <a:lnTo>
                    <a:pt x="388" y="1554"/>
                  </a:lnTo>
                  <a:lnTo>
                    <a:pt x="432" y="1625"/>
                  </a:lnTo>
                  <a:lnTo>
                    <a:pt x="482" y="1692"/>
                  </a:lnTo>
                  <a:lnTo>
                    <a:pt x="538" y="1755"/>
                  </a:lnTo>
                  <a:lnTo>
                    <a:pt x="596" y="1815"/>
                  </a:lnTo>
                  <a:lnTo>
                    <a:pt x="662" y="1870"/>
                  </a:lnTo>
                  <a:lnTo>
                    <a:pt x="730" y="1922"/>
                  </a:lnTo>
                  <a:lnTo>
                    <a:pt x="732" y="1923"/>
                  </a:lnTo>
                  <a:lnTo>
                    <a:pt x="734" y="1923"/>
                  </a:lnTo>
                  <a:lnTo>
                    <a:pt x="736" y="1924"/>
                  </a:lnTo>
                  <a:lnTo>
                    <a:pt x="738" y="1924"/>
                  </a:lnTo>
                  <a:lnTo>
                    <a:pt x="740" y="1923"/>
                  </a:lnTo>
                  <a:lnTo>
                    <a:pt x="742" y="1923"/>
                  </a:lnTo>
                  <a:lnTo>
                    <a:pt x="742" y="1922"/>
                  </a:lnTo>
                  <a:lnTo>
                    <a:pt x="1218" y="1678"/>
                  </a:lnTo>
                  <a:lnTo>
                    <a:pt x="1222" y="1676"/>
                  </a:lnTo>
                  <a:lnTo>
                    <a:pt x="1224" y="1674"/>
                  </a:lnTo>
                  <a:lnTo>
                    <a:pt x="1224" y="1670"/>
                  </a:lnTo>
                  <a:lnTo>
                    <a:pt x="1488" y="16"/>
                  </a:lnTo>
                  <a:lnTo>
                    <a:pt x="1540" y="16"/>
                  </a:lnTo>
                  <a:lnTo>
                    <a:pt x="1556" y="17"/>
                  </a:lnTo>
                  <a:lnTo>
                    <a:pt x="1570" y="22"/>
                  </a:lnTo>
                  <a:lnTo>
                    <a:pt x="1584" y="30"/>
                  </a:lnTo>
                  <a:lnTo>
                    <a:pt x="1594" y="41"/>
                  </a:lnTo>
                  <a:lnTo>
                    <a:pt x="1604" y="54"/>
                  </a:lnTo>
                  <a:lnTo>
                    <a:pt x="1610" y="68"/>
                  </a:lnTo>
                  <a:lnTo>
                    <a:pt x="1612" y="83"/>
                  </a:lnTo>
                  <a:lnTo>
                    <a:pt x="1612" y="27"/>
                  </a:lnTo>
                  <a:lnTo>
                    <a:pt x="1596" y="13"/>
                  </a:lnTo>
                  <a:lnTo>
                    <a:pt x="1580" y="3"/>
                  </a:lnTo>
                  <a:lnTo>
                    <a:pt x="1570" y="0"/>
                  </a:lnTo>
                  <a:lnTo>
                    <a:pt x="1468" y="0"/>
                  </a:lnTo>
                  <a:lnTo>
                    <a:pt x="1468" y="16"/>
                  </a:lnTo>
                  <a:lnTo>
                    <a:pt x="1204" y="1661"/>
                  </a:lnTo>
                  <a:lnTo>
                    <a:pt x="996" y="1768"/>
                  </a:lnTo>
                  <a:lnTo>
                    <a:pt x="1294" y="16"/>
                  </a:lnTo>
                  <a:lnTo>
                    <a:pt x="1468" y="16"/>
                  </a:lnTo>
                  <a:lnTo>
                    <a:pt x="1468" y="0"/>
                  </a:lnTo>
                  <a:lnTo>
                    <a:pt x="1272" y="0"/>
                  </a:lnTo>
                  <a:lnTo>
                    <a:pt x="1272" y="16"/>
                  </a:lnTo>
                  <a:lnTo>
                    <a:pt x="996" y="1639"/>
                  </a:lnTo>
                  <a:lnTo>
                    <a:pt x="972" y="1780"/>
                  </a:lnTo>
                  <a:lnTo>
                    <a:pt x="752" y="1893"/>
                  </a:lnTo>
                  <a:lnTo>
                    <a:pt x="1070" y="16"/>
                  </a:lnTo>
                  <a:lnTo>
                    <a:pt x="1272" y="16"/>
                  </a:lnTo>
                  <a:lnTo>
                    <a:pt x="1272" y="0"/>
                  </a:lnTo>
                  <a:lnTo>
                    <a:pt x="1050" y="0"/>
                  </a:lnTo>
                  <a:lnTo>
                    <a:pt x="1044" y="6"/>
                  </a:lnTo>
                  <a:lnTo>
                    <a:pt x="1044" y="39"/>
                  </a:lnTo>
                  <a:lnTo>
                    <a:pt x="752" y="1764"/>
                  </a:lnTo>
                  <a:lnTo>
                    <a:pt x="730" y="1894"/>
                  </a:lnTo>
                  <a:lnTo>
                    <a:pt x="720" y="1888"/>
                  </a:lnTo>
                  <a:lnTo>
                    <a:pt x="644" y="1827"/>
                  </a:lnTo>
                  <a:lnTo>
                    <a:pt x="586" y="1775"/>
                  </a:lnTo>
                  <a:lnTo>
                    <a:pt x="534" y="1720"/>
                  </a:lnTo>
                  <a:lnTo>
                    <a:pt x="486" y="1662"/>
                  </a:lnTo>
                  <a:lnTo>
                    <a:pt x="442" y="1600"/>
                  </a:lnTo>
                  <a:lnTo>
                    <a:pt x="402" y="1536"/>
                  </a:lnTo>
                  <a:lnTo>
                    <a:pt x="406" y="1532"/>
                  </a:lnTo>
                  <a:lnTo>
                    <a:pt x="412" y="1527"/>
                  </a:lnTo>
                  <a:lnTo>
                    <a:pt x="418" y="1523"/>
                  </a:lnTo>
                  <a:lnTo>
                    <a:pt x="426" y="1555"/>
                  </a:lnTo>
                  <a:lnTo>
                    <a:pt x="434" y="1569"/>
                  </a:lnTo>
                  <a:lnTo>
                    <a:pt x="444" y="1583"/>
                  </a:lnTo>
                  <a:lnTo>
                    <a:pt x="458" y="1598"/>
                  </a:lnTo>
                  <a:lnTo>
                    <a:pt x="474" y="1610"/>
                  </a:lnTo>
                  <a:lnTo>
                    <a:pt x="492" y="1619"/>
                  </a:lnTo>
                  <a:lnTo>
                    <a:pt x="512" y="1624"/>
                  </a:lnTo>
                  <a:lnTo>
                    <a:pt x="520" y="1626"/>
                  </a:lnTo>
                  <a:lnTo>
                    <a:pt x="528" y="1626"/>
                  </a:lnTo>
                  <a:lnTo>
                    <a:pt x="536" y="1626"/>
                  </a:lnTo>
                  <a:lnTo>
                    <a:pt x="580" y="1619"/>
                  </a:lnTo>
                  <a:lnTo>
                    <a:pt x="622" y="1599"/>
                  </a:lnTo>
                  <a:lnTo>
                    <a:pt x="654" y="1568"/>
                  </a:lnTo>
                  <a:lnTo>
                    <a:pt x="676" y="1528"/>
                  </a:lnTo>
                  <a:lnTo>
                    <a:pt x="686" y="1482"/>
                  </a:lnTo>
                  <a:lnTo>
                    <a:pt x="680" y="1437"/>
                  </a:lnTo>
                  <a:lnTo>
                    <a:pt x="664" y="1400"/>
                  </a:lnTo>
                  <a:lnTo>
                    <a:pt x="664" y="1462"/>
                  </a:lnTo>
                  <a:lnTo>
                    <a:pt x="664" y="1502"/>
                  </a:lnTo>
                  <a:lnTo>
                    <a:pt x="646" y="1544"/>
                  </a:lnTo>
                  <a:lnTo>
                    <a:pt x="618" y="1577"/>
                  </a:lnTo>
                  <a:lnTo>
                    <a:pt x="580" y="1598"/>
                  </a:lnTo>
                  <a:lnTo>
                    <a:pt x="536" y="1606"/>
                  </a:lnTo>
                  <a:lnTo>
                    <a:pt x="518" y="1605"/>
                  </a:lnTo>
                  <a:lnTo>
                    <a:pt x="500" y="1601"/>
                  </a:lnTo>
                  <a:lnTo>
                    <a:pt x="484" y="1593"/>
                  </a:lnTo>
                  <a:lnTo>
                    <a:pt x="470" y="1582"/>
                  </a:lnTo>
                  <a:lnTo>
                    <a:pt x="458" y="1569"/>
                  </a:lnTo>
                  <a:lnTo>
                    <a:pt x="448" y="1554"/>
                  </a:lnTo>
                  <a:lnTo>
                    <a:pt x="442" y="1537"/>
                  </a:lnTo>
                  <a:lnTo>
                    <a:pt x="436" y="1520"/>
                  </a:lnTo>
                  <a:lnTo>
                    <a:pt x="436" y="1514"/>
                  </a:lnTo>
                  <a:lnTo>
                    <a:pt x="434" y="1511"/>
                  </a:lnTo>
                  <a:lnTo>
                    <a:pt x="444" y="1505"/>
                  </a:lnTo>
                  <a:lnTo>
                    <a:pt x="456" y="1500"/>
                  </a:lnTo>
                  <a:lnTo>
                    <a:pt x="466" y="1497"/>
                  </a:lnTo>
                  <a:lnTo>
                    <a:pt x="466" y="1506"/>
                  </a:lnTo>
                  <a:lnTo>
                    <a:pt x="464" y="1514"/>
                  </a:lnTo>
                  <a:lnTo>
                    <a:pt x="460" y="1522"/>
                  </a:lnTo>
                  <a:lnTo>
                    <a:pt x="460" y="1524"/>
                  </a:lnTo>
                  <a:lnTo>
                    <a:pt x="458" y="1524"/>
                  </a:lnTo>
                  <a:lnTo>
                    <a:pt x="458" y="1526"/>
                  </a:lnTo>
                  <a:lnTo>
                    <a:pt x="456" y="1529"/>
                  </a:lnTo>
                  <a:lnTo>
                    <a:pt x="456" y="1537"/>
                  </a:lnTo>
                  <a:lnTo>
                    <a:pt x="460" y="1543"/>
                  </a:lnTo>
                  <a:lnTo>
                    <a:pt x="468" y="1544"/>
                  </a:lnTo>
                  <a:lnTo>
                    <a:pt x="474" y="1540"/>
                  </a:lnTo>
                  <a:lnTo>
                    <a:pt x="486" y="1509"/>
                  </a:lnTo>
                  <a:lnTo>
                    <a:pt x="488" y="1476"/>
                  </a:lnTo>
                  <a:lnTo>
                    <a:pt x="484" y="1443"/>
                  </a:lnTo>
                  <a:lnTo>
                    <a:pt x="474" y="1413"/>
                  </a:lnTo>
                  <a:lnTo>
                    <a:pt x="468" y="1408"/>
                  </a:lnTo>
                  <a:lnTo>
                    <a:pt x="460" y="1409"/>
                  </a:lnTo>
                  <a:lnTo>
                    <a:pt x="456" y="1415"/>
                  </a:lnTo>
                  <a:lnTo>
                    <a:pt x="456" y="1423"/>
                  </a:lnTo>
                  <a:lnTo>
                    <a:pt x="460" y="1432"/>
                  </a:lnTo>
                  <a:lnTo>
                    <a:pt x="464" y="1442"/>
                  </a:lnTo>
                  <a:lnTo>
                    <a:pt x="468" y="1463"/>
                  </a:lnTo>
                  <a:lnTo>
                    <a:pt x="466" y="1463"/>
                  </a:lnTo>
                  <a:lnTo>
                    <a:pt x="456" y="1464"/>
                  </a:lnTo>
                  <a:lnTo>
                    <a:pt x="444" y="1467"/>
                  </a:lnTo>
                  <a:lnTo>
                    <a:pt x="434" y="1471"/>
                  </a:lnTo>
                  <a:lnTo>
                    <a:pt x="432" y="1471"/>
                  </a:lnTo>
                  <a:lnTo>
                    <a:pt x="432" y="1461"/>
                  </a:lnTo>
                  <a:lnTo>
                    <a:pt x="436" y="1440"/>
                  </a:lnTo>
                  <a:lnTo>
                    <a:pt x="440" y="1422"/>
                  </a:lnTo>
                  <a:lnTo>
                    <a:pt x="446" y="1405"/>
                  </a:lnTo>
                  <a:lnTo>
                    <a:pt x="454" y="1389"/>
                  </a:lnTo>
                  <a:lnTo>
                    <a:pt x="464" y="1375"/>
                  </a:lnTo>
                  <a:lnTo>
                    <a:pt x="496" y="1353"/>
                  </a:lnTo>
                  <a:lnTo>
                    <a:pt x="532" y="1346"/>
                  </a:lnTo>
                  <a:lnTo>
                    <a:pt x="568" y="1350"/>
                  </a:lnTo>
                  <a:lnTo>
                    <a:pt x="604" y="1365"/>
                  </a:lnTo>
                  <a:lnTo>
                    <a:pt x="634" y="1391"/>
                  </a:lnTo>
                  <a:lnTo>
                    <a:pt x="654" y="1424"/>
                  </a:lnTo>
                  <a:lnTo>
                    <a:pt x="664" y="1462"/>
                  </a:lnTo>
                  <a:lnTo>
                    <a:pt x="664" y="1400"/>
                  </a:lnTo>
                  <a:lnTo>
                    <a:pt x="662" y="1395"/>
                  </a:lnTo>
                  <a:lnTo>
                    <a:pt x="632" y="1360"/>
                  </a:lnTo>
                  <a:lnTo>
                    <a:pt x="594" y="1338"/>
                  </a:lnTo>
                  <a:lnTo>
                    <a:pt x="550" y="1326"/>
                  </a:lnTo>
                  <a:lnTo>
                    <a:pt x="506" y="1329"/>
                  </a:lnTo>
                  <a:lnTo>
                    <a:pt x="466" y="1347"/>
                  </a:lnTo>
                  <a:lnTo>
                    <a:pt x="440" y="1374"/>
                  </a:lnTo>
                  <a:lnTo>
                    <a:pt x="432" y="1390"/>
                  </a:lnTo>
                  <a:lnTo>
                    <a:pt x="424" y="1406"/>
                  </a:lnTo>
                  <a:lnTo>
                    <a:pt x="414" y="1442"/>
                  </a:lnTo>
                  <a:lnTo>
                    <a:pt x="412" y="1479"/>
                  </a:lnTo>
                  <a:lnTo>
                    <a:pt x="402" y="1484"/>
                  </a:lnTo>
                  <a:lnTo>
                    <a:pt x="390" y="1490"/>
                  </a:lnTo>
                  <a:lnTo>
                    <a:pt x="380" y="1497"/>
                  </a:lnTo>
                  <a:lnTo>
                    <a:pt x="348" y="1429"/>
                  </a:lnTo>
                  <a:lnTo>
                    <a:pt x="320" y="1358"/>
                  </a:lnTo>
                  <a:lnTo>
                    <a:pt x="294" y="1285"/>
                  </a:lnTo>
                  <a:lnTo>
                    <a:pt x="276" y="1210"/>
                  </a:lnTo>
                  <a:lnTo>
                    <a:pt x="260" y="1133"/>
                  </a:lnTo>
                  <a:lnTo>
                    <a:pt x="264" y="1137"/>
                  </a:lnTo>
                  <a:lnTo>
                    <a:pt x="264" y="1139"/>
                  </a:lnTo>
                  <a:lnTo>
                    <a:pt x="278" y="1154"/>
                  </a:lnTo>
                  <a:lnTo>
                    <a:pt x="296" y="1167"/>
                  </a:lnTo>
                  <a:lnTo>
                    <a:pt x="314" y="1175"/>
                  </a:lnTo>
                  <a:lnTo>
                    <a:pt x="334" y="1181"/>
                  </a:lnTo>
                  <a:lnTo>
                    <a:pt x="342" y="1182"/>
                  </a:lnTo>
                  <a:lnTo>
                    <a:pt x="348" y="1182"/>
                  </a:lnTo>
                  <a:lnTo>
                    <a:pt x="352" y="1183"/>
                  </a:lnTo>
                  <a:lnTo>
                    <a:pt x="356" y="1183"/>
                  </a:lnTo>
                  <a:lnTo>
                    <a:pt x="402" y="1175"/>
                  </a:lnTo>
                  <a:lnTo>
                    <a:pt x="442" y="1155"/>
                  </a:lnTo>
                  <a:lnTo>
                    <a:pt x="476" y="1124"/>
                  </a:lnTo>
                  <a:lnTo>
                    <a:pt x="498" y="1084"/>
                  </a:lnTo>
                  <a:lnTo>
                    <a:pt x="508" y="1039"/>
                  </a:lnTo>
                  <a:lnTo>
                    <a:pt x="502" y="993"/>
                  </a:lnTo>
                  <a:lnTo>
                    <a:pt x="486" y="956"/>
                  </a:lnTo>
                  <a:lnTo>
                    <a:pt x="486" y="1019"/>
                  </a:lnTo>
                  <a:lnTo>
                    <a:pt x="484" y="1058"/>
                  </a:lnTo>
                  <a:lnTo>
                    <a:pt x="468" y="1100"/>
                  </a:lnTo>
                  <a:lnTo>
                    <a:pt x="440" y="1133"/>
                  </a:lnTo>
                  <a:lnTo>
                    <a:pt x="400" y="1155"/>
                  </a:lnTo>
                  <a:lnTo>
                    <a:pt x="356" y="1163"/>
                  </a:lnTo>
                  <a:lnTo>
                    <a:pt x="338" y="1161"/>
                  </a:lnTo>
                  <a:lnTo>
                    <a:pt x="322" y="1157"/>
                  </a:lnTo>
                  <a:lnTo>
                    <a:pt x="306" y="1150"/>
                  </a:lnTo>
                  <a:lnTo>
                    <a:pt x="290" y="1139"/>
                  </a:lnTo>
                  <a:lnTo>
                    <a:pt x="280" y="1125"/>
                  </a:lnTo>
                  <a:lnTo>
                    <a:pt x="270" y="1110"/>
                  </a:lnTo>
                  <a:lnTo>
                    <a:pt x="264" y="1093"/>
                  </a:lnTo>
                  <a:lnTo>
                    <a:pt x="260" y="1082"/>
                  </a:lnTo>
                  <a:lnTo>
                    <a:pt x="258" y="1076"/>
                  </a:lnTo>
                  <a:lnTo>
                    <a:pt x="258" y="1070"/>
                  </a:lnTo>
                  <a:lnTo>
                    <a:pt x="256" y="1067"/>
                  </a:lnTo>
                  <a:lnTo>
                    <a:pt x="266" y="1061"/>
                  </a:lnTo>
                  <a:lnTo>
                    <a:pt x="278" y="1057"/>
                  </a:lnTo>
                  <a:lnTo>
                    <a:pt x="288" y="1053"/>
                  </a:lnTo>
                  <a:lnTo>
                    <a:pt x="286" y="1062"/>
                  </a:lnTo>
                  <a:lnTo>
                    <a:pt x="282" y="1078"/>
                  </a:lnTo>
                  <a:lnTo>
                    <a:pt x="282" y="1079"/>
                  </a:lnTo>
                  <a:lnTo>
                    <a:pt x="280" y="1080"/>
                  </a:lnTo>
                  <a:lnTo>
                    <a:pt x="280" y="1083"/>
                  </a:lnTo>
                  <a:lnTo>
                    <a:pt x="278" y="1084"/>
                  </a:lnTo>
                  <a:lnTo>
                    <a:pt x="278" y="1094"/>
                  </a:lnTo>
                  <a:lnTo>
                    <a:pt x="282" y="1099"/>
                  </a:lnTo>
                  <a:lnTo>
                    <a:pt x="290" y="1101"/>
                  </a:lnTo>
                  <a:lnTo>
                    <a:pt x="296" y="1096"/>
                  </a:lnTo>
                  <a:lnTo>
                    <a:pt x="306" y="1065"/>
                  </a:lnTo>
                  <a:lnTo>
                    <a:pt x="310" y="1032"/>
                  </a:lnTo>
                  <a:lnTo>
                    <a:pt x="306" y="999"/>
                  </a:lnTo>
                  <a:lnTo>
                    <a:pt x="296" y="969"/>
                  </a:lnTo>
                  <a:lnTo>
                    <a:pt x="290" y="964"/>
                  </a:lnTo>
                  <a:lnTo>
                    <a:pt x="282" y="965"/>
                  </a:lnTo>
                  <a:lnTo>
                    <a:pt x="278" y="971"/>
                  </a:lnTo>
                  <a:lnTo>
                    <a:pt x="278" y="979"/>
                  </a:lnTo>
                  <a:lnTo>
                    <a:pt x="282" y="988"/>
                  </a:lnTo>
                  <a:lnTo>
                    <a:pt x="286" y="998"/>
                  </a:lnTo>
                  <a:lnTo>
                    <a:pt x="290" y="1019"/>
                  </a:lnTo>
                  <a:lnTo>
                    <a:pt x="288" y="1019"/>
                  </a:lnTo>
                  <a:lnTo>
                    <a:pt x="278" y="1021"/>
                  </a:lnTo>
                  <a:lnTo>
                    <a:pt x="266" y="1024"/>
                  </a:lnTo>
                  <a:lnTo>
                    <a:pt x="256" y="1027"/>
                  </a:lnTo>
                  <a:lnTo>
                    <a:pt x="254" y="1027"/>
                  </a:lnTo>
                  <a:lnTo>
                    <a:pt x="254" y="1006"/>
                  </a:lnTo>
                  <a:lnTo>
                    <a:pt x="256" y="996"/>
                  </a:lnTo>
                  <a:lnTo>
                    <a:pt x="260" y="979"/>
                  </a:lnTo>
                  <a:lnTo>
                    <a:pt x="266" y="961"/>
                  </a:lnTo>
                  <a:lnTo>
                    <a:pt x="274" y="945"/>
                  </a:lnTo>
                  <a:lnTo>
                    <a:pt x="286" y="931"/>
                  </a:lnTo>
                  <a:lnTo>
                    <a:pt x="316" y="909"/>
                  </a:lnTo>
                  <a:lnTo>
                    <a:pt x="354" y="902"/>
                  </a:lnTo>
                  <a:lnTo>
                    <a:pt x="390" y="906"/>
                  </a:lnTo>
                  <a:lnTo>
                    <a:pt x="426" y="921"/>
                  </a:lnTo>
                  <a:lnTo>
                    <a:pt x="456" y="947"/>
                  </a:lnTo>
                  <a:lnTo>
                    <a:pt x="476" y="980"/>
                  </a:lnTo>
                  <a:lnTo>
                    <a:pt x="486" y="1019"/>
                  </a:lnTo>
                  <a:lnTo>
                    <a:pt x="486" y="956"/>
                  </a:lnTo>
                  <a:lnTo>
                    <a:pt x="484" y="951"/>
                  </a:lnTo>
                  <a:lnTo>
                    <a:pt x="452" y="917"/>
                  </a:lnTo>
                  <a:lnTo>
                    <a:pt x="414" y="894"/>
                  </a:lnTo>
                  <a:lnTo>
                    <a:pt x="372" y="882"/>
                  </a:lnTo>
                  <a:lnTo>
                    <a:pt x="328" y="885"/>
                  </a:lnTo>
                  <a:lnTo>
                    <a:pt x="286" y="903"/>
                  </a:lnTo>
                  <a:lnTo>
                    <a:pt x="272" y="917"/>
                  </a:lnTo>
                  <a:lnTo>
                    <a:pt x="260" y="932"/>
                  </a:lnTo>
                  <a:lnTo>
                    <a:pt x="254" y="942"/>
                  </a:lnTo>
                  <a:lnTo>
                    <a:pt x="250" y="949"/>
                  </a:lnTo>
                  <a:lnTo>
                    <a:pt x="244" y="967"/>
                  </a:lnTo>
                  <a:lnTo>
                    <a:pt x="242" y="952"/>
                  </a:lnTo>
                  <a:lnTo>
                    <a:pt x="242" y="906"/>
                  </a:lnTo>
                  <a:lnTo>
                    <a:pt x="1044" y="39"/>
                  </a:lnTo>
                  <a:lnTo>
                    <a:pt x="1044" y="6"/>
                  </a:lnTo>
                  <a:lnTo>
                    <a:pt x="242" y="874"/>
                  </a:lnTo>
                  <a:lnTo>
                    <a:pt x="226" y="891"/>
                  </a:lnTo>
                  <a:lnTo>
                    <a:pt x="126" y="918"/>
                  </a:lnTo>
                  <a:lnTo>
                    <a:pt x="62" y="963"/>
                  </a:lnTo>
                  <a:lnTo>
                    <a:pt x="22" y="1016"/>
                  </a:lnTo>
                  <a:lnTo>
                    <a:pt x="20" y="1022"/>
                  </a:lnTo>
                  <a:lnTo>
                    <a:pt x="4" y="1069"/>
                  </a:lnTo>
                  <a:lnTo>
                    <a:pt x="0" y="1112"/>
                  </a:lnTo>
                  <a:lnTo>
                    <a:pt x="4" y="1178"/>
                  </a:lnTo>
                  <a:lnTo>
                    <a:pt x="24" y="1238"/>
                  </a:lnTo>
                  <a:lnTo>
                    <a:pt x="52" y="1285"/>
                  </a:lnTo>
                  <a:lnTo>
                    <a:pt x="88" y="1313"/>
                  </a:lnTo>
                  <a:lnTo>
                    <a:pt x="74" y="1412"/>
                  </a:lnTo>
                  <a:lnTo>
                    <a:pt x="92" y="1489"/>
                  </a:lnTo>
                  <a:lnTo>
                    <a:pt x="126" y="1546"/>
                  </a:lnTo>
                  <a:lnTo>
                    <a:pt x="164" y="1583"/>
                  </a:lnTo>
                  <a:lnTo>
                    <a:pt x="194" y="1604"/>
                  </a:lnTo>
                  <a:lnTo>
                    <a:pt x="186" y="1648"/>
                  </a:lnTo>
                  <a:lnTo>
                    <a:pt x="188" y="1690"/>
                  </a:lnTo>
                  <a:lnTo>
                    <a:pt x="196" y="1728"/>
                  </a:lnTo>
                  <a:lnTo>
                    <a:pt x="214" y="1763"/>
                  </a:lnTo>
                  <a:lnTo>
                    <a:pt x="252" y="1808"/>
                  </a:lnTo>
                  <a:lnTo>
                    <a:pt x="296" y="1838"/>
                  </a:lnTo>
                  <a:lnTo>
                    <a:pt x="336" y="1856"/>
                  </a:lnTo>
                  <a:lnTo>
                    <a:pt x="364" y="1865"/>
                  </a:lnTo>
                  <a:lnTo>
                    <a:pt x="390" y="1959"/>
                  </a:lnTo>
                  <a:lnTo>
                    <a:pt x="438" y="2024"/>
                  </a:lnTo>
                  <a:lnTo>
                    <a:pt x="496" y="2065"/>
                  </a:lnTo>
                  <a:lnTo>
                    <a:pt x="558" y="2088"/>
                  </a:lnTo>
                  <a:lnTo>
                    <a:pt x="614" y="2097"/>
                  </a:lnTo>
                  <a:lnTo>
                    <a:pt x="632" y="2098"/>
                  </a:lnTo>
                  <a:lnTo>
                    <a:pt x="644" y="2098"/>
                  </a:lnTo>
                  <a:lnTo>
                    <a:pt x="670" y="2095"/>
                  </a:lnTo>
                  <a:lnTo>
                    <a:pt x="696" y="2087"/>
                  </a:lnTo>
                  <a:lnTo>
                    <a:pt x="722" y="2076"/>
                  </a:lnTo>
                  <a:lnTo>
                    <a:pt x="1286" y="1784"/>
                  </a:lnTo>
                  <a:lnTo>
                    <a:pt x="1320" y="1762"/>
                  </a:lnTo>
                  <a:lnTo>
                    <a:pt x="1346" y="1732"/>
                  </a:lnTo>
                  <a:lnTo>
                    <a:pt x="1366" y="1698"/>
                  </a:lnTo>
                  <a:lnTo>
                    <a:pt x="1378" y="1659"/>
                  </a:lnTo>
                  <a:lnTo>
                    <a:pt x="1630" y="112"/>
                  </a:lnTo>
                  <a:lnTo>
                    <a:pt x="1630" y="65"/>
                  </a:lnTo>
                  <a:close/>
                </a:path>
              </a:pathLst>
            </a:custGeom>
            <a:solidFill>
              <a:srgbClr val="567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27">
              <a:extLst>
                <a:ext uri="{FF2B5EF4-FFF2-40B4-BE49-F238E27FC236}">
                  <a16:creationId xmlns:a16="http://schemas.microsoft.com/office/drawing/2014/main" id="{730DA3F5-2D9C-9C8E-E157-701A9EAB5F0E}"/>
                </a:ext>
              </a:extLst>
            </p:cNvPr>
            <p:cNvSpPr>
              <a:spLocks noChangeArrowheads="1"/>
            </p:cNvSpPr>
            <p:nvPr/>
          </p:nvSpPr>
          <p:spPr bwMode="auto">
            <a:xfrm>
              <a:off x="3930" y="10521"/>
              <a:ext cx="6652" cy="8614"/>
            </a:xfrm>
            <a:prstGeom prst="rect">
              <a:avLst/>
            </a:prstGeom>
            <a:solidFill>
              <a:srgbClr val="F5F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28">
              <a:extLst>
                <a:ext uri="{FF2B5EF4-FFF2-40B4-BE49-F238E27FC236}">
                  <a16:creationId xmlns:a16="http://schemas.microsoft.com/office/drawing/2014/main" id="{9B1CE80E-EFD1-3AD0-9FCE-98C0363D6D90}"/>
                </a:ext>
              </a:extLst>
            </p:cNvPr>
            <p:cNvSpPr>
              <a:spLocks noChangeArrowheads="1"/>
            </p:cNvSpPr>
            <p:nvPr/>
          </p:nvSpPr>
          <p:spPr bwMode="auto">
            <a:xfrm>
              <a:off x="3930" y="10521"/>
              <a:ext cx="6652" cy="8614"/>
            </a:xfrm>
            <a:prstGeom prst="rect">
              <a:avLst/>
            </a:prstGeom>
            <a:noFill/>
            <a:ln w="716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AutoShape 29">
              <a:extLst>
                <a:ext uri="{FF2B5EF4-FFF2-40B4-BE49-F238E27FC236}">
                  <a16:creationId xmlns:a16="http://schemas.microsoft.com/office/drawing/2014/main" id="{CE70B161-B2AE-5633-508E-6F71FB576646}"/>
                </a:ext>
              </a:extLst>
            </p:cNvPr>
            <p:cNvSpPr>
              <a:spLocks/>
            </p:cNvSpPr>
            <p:nvPr/>
          </p:nvSpPr>
          <p:spPr bwMode="auto">
            <a:xfrm>
              <a:off x="4443" y="14027"/>
              <a:ext cx="5389" cy="1709"/>
            </a:xfrm>
            <a:custGeom>
              <a:avLst/>
              <a:gdLst>
                <a:gd name="T0" fmla="+- 0 5337 4444"/>
                <a:gd name="T1" fmla="*/ T0 w 5389"/>
                <a:gd name="T2" fmla="+- 0 14564 14027"/>
                <a:gd name="T3" fmla="*/ 14564 h 1709"/>
                <a:gd name="T4" fmla="+- 0 5132 4444"/>
                <a:gd name="T5" fmla="*/ T4 w 5389"/>
                <a:gd name="T6" fmla="+- 0 14387 14027"/>
                <a:gd name="T7" fmla="*/ 14387 h 1709"/>
                <a:gd name="T8" fmla="+- 0 4910 4444"/>
                <a:gd name="T9" fmla="*/ T8 w 5389"/>
                <a:gd name="T10" fmla="+- 0 14805 14027"/>
                <a:gd name="T11" fmla="*/ 14805 h 1709"/>
                <a:gd name="T12" fmla="+- 0 4822 4444"/>
                <a:gd name="T13" fmla="*/ T12 w 5389"/>
                <a:gd name="T14" fmla="+- 0 14774 14027"/>
                <a:gd name="T15" fmla="*/ 14774 h 1709"/>
                <a:gd name="T16" fmla="+- 0 4807 4444"/>
                <a:gd name="T17" fmla="*/ T16 w 5389"/>
                <a:gd name="T18" fmla="+- 0 14879 14027"/>
                <a:gd name="T19" fmla="*/ 14879 h 1709"/>
                <a:gd name="T20" fmla="+- 0 4852 4444"/>
                <a:gd name="T21" fmla="*/ T20 w 5389"/>
                <a:gd name="T22" fmla="+- 0 14974 14027"/>
                <a:gd name="T23" fmla="*/ 14974 h 1709"/>
                <a:gd name="T24" fmla="+- 0 4731 4444"/>
                <a:gd name="T25" fmla="*/ T24 w 5389"/>
                <a:gd name="T26" fmla="+- 0 14772 14027"/>
                <a:gd name="T27" fmla="*/ 14772 h 1709"/>
                <a:gd name="T28" fmla="+- 0 4903 4444"/>
                <a:gd name="T29" fmla="*/ T28 w 5389"/>
                <a:gd name="T30" fmla="+- 0 14708 14027"/>
                <a:gd name="T31" fmla="*/ 14708 h 1709"/>
                <a:gd name="T32" fmla="+- 0 5062 4444"/>
                <a:gd name="T33" fmla="*/ T32 w 5389"/>
                <a:gd name="T34" fmla="+- 0 14682 14027"/>
                <a:gd name="T35" fmla="*/ 14682 h 1709"/>
                <a:gd name="T36" fmla="+- 0 4929 4444"/>
                <a:gd name="T37" fmla="*/ T36 w 5389"/>
                <a:gd name="T38" fmla="+- 0 14343 14027"/>
                <a:gd name="T39" fmla="*/ 14343 h 1709"/>
                <a:gd name="T40" fmla="+- 0 4665 4444"/>
                <a:gd name="T41" fmla="*/ T40 w 5389"/>
                <a:gd name="T42" fmla="+- 0 14421 14027"/>
                <a:gd name="T43" fmla="*/ 14421 h 1709"/>
                <a:gd name="T44" fmla="+- 0 4464 4444"/>
                <a:gd name="T45" fmla="*/ T44 w 5389"/>
                <a:gd name="T46" fmla="+- 0 14688 14027"/>
                <a:gd name="T47" fmla="*/ 14688 h 1709"/>
                <a:gd name="T48" fmla="+- 0 4489 4444"/>
                <a:gd name="T49" fmla="*/ T48 w 5389"/>
                <a:gd name="T50" fmla="+- 0 15033 14027"/>
                <a:gd name="T51" fmla="*/ 15033 h 1709"/>
                <a:gd name="T52" fmla="+- 0 4725 4444"/>
                <a:gd name="T53" fmla="*/ T52 w 5389"/>
                <a:gd name="T54" fmla="+- 0 15268 14027"/>
                <a:gd name="T55" fmla="*/ 15268 h 1709"/>
                <a:gd name="T56" fmla="+- 0 5070 4444"/>
                <a:gd name="T57" fmla="*/ T56 w 5389"/>
                <a:gd name="T58" fmla="+- 0 15293 14027"/>
                <a:gd name="T59" fmla="*/ 15293 h 1709"/>
                <a:gd name="T60" fmla="+- 0 5337 4444"/>
                <a:gd name="T61" fmla="*/ T60 w 5389"/>
                <a:gd name="T62" fmla="+- 0 15092 14027"/>
                <a:gd name="T63" fmla="*/ 15092 h 1709"/>
                <a:gd name="T64" fmla="+- 0 9832 4444"/>
                <a:gd name="T65" fmla="*/ T64 w 5389"/>
                <a:gd name="T66" fmla="+- 0 15347 14027"/>
                <a:gd name="T67" fmla="*/ 15347 h 1709"/>
                <a:gd name="T68" fmla="+- 0 9530 4444"/>
                <a:gd name="T69" fmla="*/ T68 w 5389"/>
                <a:gd name="T70" fmla="+- 0 14996 14027"/>
                <a:gd name="T71" fmla="*/ 14996 h 1709"/>
                <a:gd name="T72" fmla="+- 0 9468 4444"/>
                <a:gd name="T73" fmla="*/ T72 w 5389"/>
                <a:gd name="T74" fmla="+- 0 14776 14027"/>
                <a:gd name="T75" fmla="*/ 14776 h 1709"/>
                <a:gd name="T76" fmla="+- 0 9820 4444"/>
                <a:gd name="T77" fmla="*/ T76 w 5389"/>
                <a:gd name="T78" fmla="+- 0 14424 14027"/>
                <a:gd name="T79" fmla="*/ 14424 h 1709"/>
                <a:gd name="T80" fmla="+- 0 9758 4444"/>
                <a:gd name="T81" fmla="*/ T80 w 5389"/>
                <a:gd name="T82" fmla="+- 0 14289 14027"/>
                <a:gd name="T83" fmla="*/ 14289 h 1709"/>
                <a:gd name="T84" fmla="+- 0 9360 4444"/>
                <a:gd name="T85" fmla="*/ T84 w 5389"/>
                <a:gd name="T86" fmla="+- 0 14526 14027"/>
                <a:gd name="T87" fmla="*/ 14526 h 1709"/>
                <a:gd name="T88" fmla="+- 0 9060 4444"/>
                <a:gd name="T89" fmla="*/ T88 w 5389"/>
                <a:gd name="T90" fmla="+- 0 14653 14027"/>
                <a:gd name="T91" fmla="*/ 14653 h 1709"/>
                <a:gd name="T92" fmla="+- 0 8943 4444"/>
                <a:gd name="T93" fmla="*/ T92 w 5389"/>
                <a:gd name="T94" fmla="+- 0 14522 14027"/>
                <a:gd name="T95" fmla="*/ 14522 h 1709"/>
                <a:gd name="T96" fmla="+- 0 8869 4444"/>
                <a:gd name="T97" fmla="*/ T96 w 5389"/>
                <a:gd name="T98" fmla="+- 0 14209 14027"/>
                <a:gd name="T99" fmla="*/ 14209 h 1709"/>
                <a:gd name="T100" fmla="+- 0 8568 4444"/>
                <a:gd name="T101" fmla="*/ T100 w 5389"/>
                <a:gd name="T102" fmla="+- 0 14046 14027"/>
                <a:gd name="T103" fmla="*/ 14046 h 1709"/>
                <a:gd name="T104" fmla="+- 0 8282 4444"/>
                <a:gd name="T105" fmla="*/ T104 w 5389"/>
                <a:gd name="T106" fmla="+- 0 14061 14027"/>
                <a:gd name="T107" fmla="*/ 14061 h 1709"/>
                <a:gd name="T108" fmla="+- 0 8214 4444"/>
                <a:gd name="T109" fmla="*/ T108 w 5389"/>
                <a:gd name="T110" fmla="+- 0 14275 14027"/>
                <a:gd name="T111" fmla="*/ 14275 h 1709"/>
                <a:gd name="T112" fmla="+- 0 8346 4444"/>
                <a:gd name="T113" fmla="*/ T112 w 5389"/>
                <a:gd name="T114" fmla="+- 0 14563 14027"/>
                <a:gd name="T115" fmla="*/ 14563 h 1709"/>
                <a:gd name="T116" fmla="+- 0 8595 4444"/>
                <a:gd name="T117" fmla="*/ T116 w 5389"/>
                <a:gd name="T118" fmla="+- 0 14737 14027"/>
                <a:gd name="T119" fmla="*/ 14737 h 1709"/>
                <a:gd name="T120" fmla="+- 0 8818 4444"/>
                <a:gd name="T121" fmla="*/ T120 w 5389"/>
                <a:gd name="T122" fmla="+- 0 14698 14027"/>
                <a:gd name="T123" fmla="*/ 14698 h 1709"/>
                <a:gd name="T124" fmla="+- 0 8919 4444"/>
                <a:gd name="T125" fmla="*/ T124 w 5389"/>
                <a:gd name="T126" fmla="+- 0 14951 14027"/>
                <a:gd name="T127" fmla="*/ 14951 h 1709"/>
                <a:gd name="T128" fmla="+- 0 8760 4444"/>
                <a:gd name="T129" fmla="*/ T128 w 5389"/>
                <a:gd name="T130" fmla="+- 0 14949 14027"/>
                <a:gd name="T131" fmla="*/ 14949 h 1709"/>
                <a:gd name="T132" fmla="+- 0 8204 4444"/>
                <a:gd name="T133" fmla="*/ T132 w 5389"/>
                <a:gd name="T134" fmla="+- 0 15331 14027"/>
                <a:gd name="T135" fmla="*/ 15331 h 1709"/>
                <a:gd name="T136" fmla="+- 0 8214 4444"/>
                <a:gd name="T137" fmla="*/ T136 w 5389"/>
                <a:gd name="T138" fmla="+- 0 15391 14027"/>
                <a:gd name="T139" fmla="*/ 15391 h 1709"/>
                <a:gd name="T140" fmla="+- 0 8553 4444"/>
                <a:gd name="T141" fmla="*/ T140 w 5389"/>
                <a:gd name="T142" fmla="+- 0 15105 14027"/>
                <a:gd name="T143" fmla="*/ 15105 h 1709"/>
                <a:gd name="T144" fmla="+- 0 8606 4444"/>
                <a:gd name="T145" fmla="*/ T144 w 5389"/>
                <a:gd name="T146" fmla="+- 0 15134 14027"/>
                <a:gd name="T147" fmla="*/ 15134 h 1709"/>
                <a:gd name="T148" fmla="+- 0 8292 4444"/>
                <a:gd name="T149" fmla="*/ T148 w 5389"/>
                <a:gd name="T150" fmla="+- 0 15454 14027"/>
                <a:gd name="T151" fmla="*/ 15454 h 1709"/>
                <a:gd name="T152" fmla="+- 0 8325 4444"/>
                <a:gd name="T153" fmla="*/ T152 w 5389"/>
                <a:gd name="T154" fmla="+- 0 15512 14027"/>
                <a:gd name="T155" fmla="*/ 15512 h 1709"/>
                <a:gd name="T156" fmla="+- 0 8679 4444"/>
                <a:gd name="T157" fmla="*/ T156 w 5389"/>
                <a:gd name="T158" fmla="+- 0 15235 14027"/>
                <a:gd name="T159" fmla="*/ 15235 h 1709"/>
                <a:gd name="T160" fmla="+- 0 8712 4444"/>
                <a:gd name="T161" fmla="*/ T160 w 5389"/>
                <a:gd name="T162" fmla="+- 0 15292 14027"/>
                <a:gd name="T163" fmla="*/ 15292 h 1709"/>
                <a:gd name="T164" fmla="+- 0 8384 4444"/>
                <a:gd name="T165" fmla="*/ T164 w 5389"/>
                <a:gd name="T166" fmla="+- 0 15594 14027"/>
                <a:gd name="T167" fmla="*/ 15594 h 1709"/>
                <a:gd name="T168" fmla="+- 0 8445 4444"/>
                <a:gd name="T169" fmla="*/ T168 w 5389"/>
                <a:gd name="T170" fmla="+- 0 15617 14027"/>
                <a:gd name="T171" fmla="*/ 15617 h 1709"/>
                <a:gd name="T172" fmla="+- 0 8813 4444"/>
                <a:gd name="T173" fmla="*/ T172 w 5389"/>
                <a:gd name="T174" fmla="+- 0 15378 14027"/>
                <a:gd name="T175" fmla="*/ 15378 h 1709"/>
                <a:gd name="T176" fmla="+- 0 8810 4444"/>
                <a:gd name="T177" fmla="*/ T176 w 5389"/>
                <a:gd name="T178" fmla="+- 0 15437 14027"/>
                <a:gd name="T179" fmla="*/ 15437 h 1709"/>
                <a:gd name="T180" fmla="+- 0 8488 4444"/>
                <a:gd name="T181" fmla="*/ T180 w 5389"/>
                <a:gd name="T182" fmla="+- 0 15723 14027"/>
                <a:gd name="T183" fmla="*/ 15723 h 1709"/>
                <a:gd name="T184" fmla="+- 0 8878 4444"/>
                <a:gd name="T185" fmla="*/ T184 w 5389"/>
                <a:gd name="T186" fmla="+- 0 15500 14027"/>
                <a:gd name="T187" fmla="*/ 15500 h 1709"/>
                <a:gd name="T188" fmla="+- 0 9004 4444"/>
                <a:gd name="T189" fmla="*/ T188 w 5389"/>
                <a:gd name="T190" fmla="+- 0 15175 14027"/>
                <a:gd name="T191" fmla="*/ 15175 h 1709"/>
                <a:gd name="T192" fmla="+- 0 9153 4444"/>
                <a:gd name="T193" fmla="*/ T192 w 5389"/>
                <a:gd name="T194" fmla="+- 0 15005 14027"/>
                <a:gd name="T195" fmla="*/ 15005 h 1709"/>
                <a:gd name="T196" fmla="+- 0 9547 4444"/>
                <a:gd name="T197" fmla="*/ T196 w 5389"/>
                <a:gd name="T198" fmla="+- 0 15347 14027"/>
                <a:gd name="T199" fmla="*/ 15347 h 1709"/>
                <a:gd name="T200" fmla="+- 0 9811 4444"/>
                <a:gd name="T201" fmla="*/ T200 w 5389"/>
                <a:gd name="T202" fmla="+- 0 15405 14027"/>
                <a:gd name="T203" fmla="*/ 15405 h 17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5389" h="1709">
                  <a:moveTo>
                    <a:pt x="971" y="801"/>
                  </a:moveTo>
                  <a:lnTo>
                    <a:pt x="966" y="729"/>
                  </a:lnTo>
                  <a:lnTo>
                    <a:pt x="950" y="661"/>
                  </a:lnTo>
                  <a:lnTo>
                    <a:pt x="926" y="596"/>
                  </a:lnTo>
                  <a:lnTo>
                    <a:pt x="893" y="537"/>
                  </a:lnTo>
                  <a:lnTo>
                    <a:pt x="852" y="483"/>
                  </a:lnTo>
                  <a:lnTo>
                    <a:pt x="804" y="435"/>
                  </a:lnTo>
                  <a:lnTo>
                    <a:pt x="750" y="394"/>
                  </a:lnTo>
                  <a:lnTo>
                    <a:pt x="690" y="361"/>
                  </a:lnTo>
                  <a:lnTo>
                    <a:pt x="688" y="360"/>
                  </a:lnTo>
                  <a:lnTo>
                    <a:pt x="688" y="655"/>
                  </a:lnTo>
                  <a:lnTo>
                    <a:pt x="688" y="943"/>
                  </a:lnTo>
                  <a:lnTo>
                    <a:pt x="629" y="943"/>
                  </a:lnTo>
                  <a:lnTo>
                    <a:pt x="502" y="812"/>
                  </a:lnTo>
                  <a:lnTo>
                    <a:pt x="466" y="778"/>
                  </a:lnTo>
                  <a:lnTo>
                    <a:pt x="440" y="756"/>
                  </a:lnTo>
                  <a:lnTo>
                    <a:pt x="419" y="745"/>
                  </a:lnTo>
                  <a:lnTo>
                    <a:pt x="409" y="744"/>
                  </a:lnTo>
                  <a:lnTo>
                    <a:pt x="400" y="742"/>
                  </a:lnTo>
                  <a:lnTo>
                    <a:pt x="378" y="747"/>
                  </a:lnTo>
                  <a:lnTo>
                    <a:pt x="361" y="760"/>
                  </a:lnTo>
                  <a:lnTo>
                    <a:pt x="349" y="780"/>
                  </a:lnTo>
                  <a:lnTo>
                    <a:pt x="345" y="805"/>
                  </a:lnTo>
                  <a:lnTo>
                    <a:pt x="350" y="831"/>
                  </a:lnTo>
                  <a:lnTo>
                    <a:pt x="363" y="852"/>
                  </a:lnTo>
                  <a:lnTo>
                    <a:pt x="382" y="865"/>
                  </a:lnTo>
                  <a:lnTo>
                    <a:pt x="408" y="870"/>
                  </a:lnTo>
                  <a:lnTo>
                    <a:pt x="409" y="870"/>
                  </a:lnTo>
                  <a:lnTo>
                    <a:pt x="409" y="947"/>
                  </a:lnTo>
                  <a:lnTo>
                    <a:pt x="408" y="947"/>
                  </a:lnTo>
                  <a:lnTo>
                    <a:pt x="355" y="937"/>
                  </a:lnTo>
                  <a:lnTo>
                    <a:pt x="314" y="907"/>
                  </a:lnTo>
                  <a:lnTo>
                    <a:pt x="288" y="861"/>
                  </a:lnTo>
                  <a:lnTo>
                    <a:pt x="278" y="802"/>
                  </a:lnTo>
                  <a:lnTo>
                    <a:pt x="287" y="745"/>
                  </a:lnTo>
                  <a:lnTo>
                    <a:pt x="311" y="700"/>
                  </a:lnTo>
                  <a:lnTo>
                    <a:pt x="348" y="671"/>
                  </a:lnTo>
                  <a:lnTo>
                    <a:pt x="395" y="661"/>
                  </a:lnTo>
                  <a:lnTo>
                    <a:pt x="427" y="665"/>
                  </a:lnTo>
                  <a:lnTo>
                    <a:pt x="459" y="681"/>
                  </a:lnTo>
                  <a:lnTo>
                    <a:pt x="496" y="710"/>
                  </a:lnTo>
                  <a:lnTo>
                    <a:pt x="540" y="753"/>
                  </a:lnTo>
                  <a:lnTo>
                    <a:pt x="613" y="830"/>
                  </a:lnTo>
                  <a:lnTo>
                    <a:pt x="618" y="830"/>
                  </a:lnTo>
                  <a:lnTo>
                    <a:pt x="618" y="655"/>
                  </a:lnTo>
                  <a:lnTo>
                    <a:pt x="688" y="655"/>
                  </a:lnTo>
                  <a:lnTo>
                    <a:pt x="688" y="360"/>
                  </a:lnTo>
                  <a:lnTo>
                    <a:pt x="626" y="336"/>
                  </a:lnTo>
                  <a:lnTo>
                    <a:pt x="557" y="321"/>
                  </a:lnTo>
                  <a:lnTo>
                    <a:pt x="485" y="316"/>
                  </a:lnTo>
                  <a:lnTo>
                    <a:pt x="414" y="321"/>
                  </a:lnTo>
                  <a:lnTo>
                    <a:pt x="345" y="336"/>
                  </a:lnTo>
                  <a:lnTo>
                    <a:pt x="281" y="361"/>
                  </a:lnTo>
                  <a:lnTo>
                    <a:pt x="278" y="362"/>
                  </a:lnTo>
                  <a:lnTo>
                    <a:pt x="221" y="394"/>
                  </a:lnTo>
                  <a:lnTo>
                    <a:pt x="167" y="435"/>
                  </a:lnTo>
                  <a:lnTo>
                    <a:pt x="119" y="483"/>
                  </a:lnTo>
                  <a:lnTo>
                    <a:pt x="78" y="537"/>
                  </a:lnTo>
                  <a:lnTo>
                    <a:pt x="45" y="596"/>
                  </a:lnTo>
                  <a:lnTo>
                    <a:pt x="20" y="661"/>
                  </a:lnTo>
                  <a:lnTo>
                    <a:pt x="5" y="729"/>
                  </a:lnTo>
                  <a:lnTo>
                    <a:pt x="0" y="801"/>
                  </a:lnTo>
                  <a:lnTo>
                    <a:pt x="5" y="873"/>
                  </a:lnTo>
                  <a:lnTo>
                    <a:pt x="20" y="941"/>
                  </a:lnTo>
                  <a:lnTo>
                    <a:pt x="45" y="1006"/>
                  </a:lnTo>
                  <a:lnTo>
                    <a:pt x="78" y="1065"/>
                  </a:lnTo>
                  <a:lnTo>
                    <a:pt x="119" y="1120"/>
                  </a:lnTo>
                  <a:lnTo>
                    <a:pt x="167" y="1168"/>
                  </a:lnTo>
                  <a:lnTo>
                    <a:pt x="221" y="1208"/>
                  </a:lnTo>
                  <a:lnTo>
                    <a:pt x="281" y="1241"/>
                  </a:lnTo>
                  <a:lnTo>
                    <a:pt x="345" y="1266"/>
                  </a:lnTo>
                  <a:lnTo>
                    <a:pt x="414" y="1281"/>
                  </a:lnTo>
                  <a:lnTo>
                    <a:pt x="485" y="1287"/>
                  </a:lnTo>
                  <a:lnTo>
                    <a:pt x="557" y="1281"/>
                  </a:lnTo>
                  <a:lnTo>
                    <a:pt x="626" y="1266"/>
                  </a:lnTo>
                  <a:lnTo>
                    <a:pt x="690" y="1241"/>
                  </a:lnTo>
                  <a:lnTo>
                    <a:pt x="750" y="1208"/>
                  </a:lnTo>
                  <a:lnTo>
                    <a:pt x="804" y="1168"/>
                  </a:lnTo>
                  <a:lnTo>
                    <a:pt x="852" y="1120"/>
                  </a:lnTo>
                  <a:lnTo>
                    <a:pt x="893" y="1065"/>
                  </a:lnTo>
                  <a:lnTo>
                    <a:pt x="926" y="1006"/>
                  </a:lnTo>
                  <a:lnTo>
                    <a:pt x="950" y="941"/>
                  </a:lnTo>
                  <a:lnTo>
                    <a:pt x="966" y="873"/>
                  </a:lnTo>
                  <a:lnTo>
                    <a:pt x="971" y="801"/>
                  </a:lnTo>
                  <a:close/>
                  <a:moveTo>
                    <a:pt x="5388" y="1320"/>
                  </a:moveTo>
                  <a:lnTo>
                    <a:pt x="5377" y="1274"/>
                  </a:lnTo>
                  <a:lnTo>
                    <a:pt x="5339" y="1210"/>
                  </a:lnTo>
                  <a:lnTo>
                    <a:pt x="5266" y="1127"/>
                  </a:lnTo>
                  <a:lnTo>
                    <a:pt x="5148" y="1020"/>
                  </a:lnTo>
                  <a:lnTo>
                    <a:pt x="5086" y="969"/>
                  </a:lnTo>
                  <a:lnTo>
                    <a:pt x="5025" y="921"/>
                  </a:lnTo>
                  <a:lnTo>
                    <a:pt x="4967" y="876"/>
                  </a:lnTo>
                  <a:lnTo>
                    <a:pt x="4911" y="835"/>
                  </a:lnTo>
                  <a:lnTo>
                    <a:pt x="4967" y="793"/>
                  </a:lnTo>
                  <a:lnTo>
                    <a:pt x="5024" y="749"/>
                  </a:lnTo>
                  <a:lnTo>
                    <a:pt x="5083" y="702"/>
                  </a:lnTo>
                  <a:lnTo>
                    <a:pt x="5145" y="651"/>
                  </a:lnTo>
                  <a:lnTo>
                    <a:pt x="5263" y="544"/>
                  </a:lnTo>
                  <a:lnTo>
                    <a:pt x="5337" y="461"/>
                  </a:lnTo>
                  <a:lnTo>
                    <a:pt x="5376" y="397"/>
                  </a:lnTo>
                  <a:lnTo>
                    <a:pt x="5387" y="350"/>
                  </a:lnTo>
                  <a:lnTo>
                    <a:pt x="5381" y="317"/>
                  </a:lnTo>
                  <a:lnTo>
                    <a:pt x="5366" y="293"/>
                  </a:lnTo>
                  <a:lnTo>
                    <a:pt x="5345" y="274"/>
                  </a:lnTo>
                  <a:lnTo>
                    <a:pt x="5314" y="262"/>
                  </a:lnTo>
                  <a:lnTo>
                    <a:pt x="5266" y="265"/>
                  </a:lnTo>
                  <a:lnTo>
                    <a:pt x="5197" y="292"/>
                  </a:lnTo>
                  <a:lnTo>
                    <a:pt x="5101" y="350"/>
                  </a:lnTo>
                  <a:lnTo>
                    <a:pt x="4975" y="448"/>
                  </a:lnTo>
                  <a:lnTo>
                    <a:pt x="4916" y="499"/>
                  </a:lnTo>
                  <a:lnTo>
                    <a:pt x="4859" y="549"/>
                  </a:lnTo>
                  <a:lnTo>
                    <a:pt x="4806" y="598"/>
                  </a:lnTo>
                  <a:lnTo>
                    <a:pt x="4756" y="645"/>
                  </a:lnTo>
                  <a:lnTo>
                    <a:pt x="4709" y="691"/>
                  </a:lnTo>
                  <a:lnTo>
                    <a:pt x="4616" y="626"/>
                  </a:lnTo>
                  <a:lnTo>
                    <a:pt x="4573" y="594"/>
                  </a:lnTo>
                  <a:lnTo>
                    <a:pt x="4531" y="563"/>
                  </a:lnTo>
                  <a:lnTo>
                    <a:pt x="4513" y="544"/>
                  </a:lnTo>
                  <a:lnTo>
                    <a:pt x="4502" y="521"/>
                  </a:lnTo>
                  <a:lnTo>
                    <a:pt x="4499" y="495"/>
                  </a:lnTo>
                  <a:lnTo>
                    <a:pt x="4518" y="403"/>
                  </a:lnTo>
                  <a:lnTo>
                    <a:pt x="4515" y="342"/>
                  </a:lnTo>
                  <a:lnTo>
                    <a:pt x="4497" y="285"/>
                  </a:lnTo>
                  <a:lnTo>
                    <a:pt x="4467" y="231"/>
                  </a:lnTo>
                  <a:lnTo>
                    <a:pt x="4425" y="182"/>
                  </a:lnTo>
                  <a:lnTo>
                    <a:pt x="4375" y="138"/>
                  </a:lnTo>
                  <a:lnTo>
                    <a:pt x="4318" y="99"/>
                  </a:lnTo>
                  <a:lnTo>
                    <a:pt x="4256" y="66"/>
                  </a:lnTo>
                  <a:lnTo>
                    <a:pt x="4191" y="39"/>
                  </a:lnTo>
                  <a:lnTo>
                    <a:pt x="4124" y="19"/>
                  </a:lnTo>
                  <a:lnTo>
                    <a:pt x="4058" y="6"/>
                  </a:lnTo>
                  <a:lnTo>
                    <a:pt x="3994" y="0"/>
                  </a:lnTo>
                  <a:lnTo>
                    <a:pt x="3935" y="3"/>
                  </a:lnTo>
                  <a:lnTo>
                    <a:pt x="3882" y="14"/>
                  </a:lnTo>
                  <a:lnTo>
                    <a:pt x="3838" y="34"/>
                  </a:lnTo>
                  <a:lnTo>
                    <a:pt x="3803" y="63"/>
                  </a:lnTo>
                  <a:lnTo>
                    <a:pt x="3781" y="100"/>
                  </a:lnTo>
                  <a:lnTo>
                    <a:pt x="3768" y="144"/>
                  </a:lnTo>
                  <a:lnTo>
                    <a:pt x="3765" y="194"/>
                  </a:lnTo>
                  <a:lnTo>
                    <a:pt x="3770" y="248"/>
                  </a:lnTo>
                  <a:lnTo>
                    <a:pt x="3784" y="306"/>
                  </a:lnTo>
                  <a:lnTo>
                    <a:pt x="3804" y="365"/>
                  </a:lnTo>
                  <a:lnTo>
                    <a:pt x="3831" y="424"/>
                  </a:lnTo>
                  <a:lnTo>
                    <a:pt x="3864" y="482"/>
                  </a:lnTo>
                  <a:lnTo>
                    <a:pt x="3902" y="536"/>
                  </a:lnTo>
                  <a:lnTo>
                    <a:pt x="3945" y="586"/>
                  </a:lnTo>
                  <a:lnTo>
                    <a:pt x="3992" y="630"/>
                  </a:lnTo>
                  <a:lnTo>
                    <a:pt x="4043" y="666"/>
                  </a:lnTo>
                  <a:lnTo>
                    <a:pt x="4096" y="693"/>
                  </a:lnTo>
                  <a:lnTo>
                    <a:pt x="4151" y="710"/>
                  </a:lnTo>
                  <a:lnTo>
                    <a:pt x="4208" y="715"/>
                  </a:lnTo>
                  <a:lnTo>
                    <a:pt x="4265" y="706"/>
                  </a:lnTo>
                  <a:lnTo>
                    <a:pt x="4323" y="682"/>
                  </a:lnTo>
                  <a:lnTo>
                    <a:pt x="4348" y="672"/>
                  </a:lnTo>
                  <a:lnTo>
                    <a:pt x="4374" y="671"/>
                  </a:lnTo>
                  <a:lnTo>
                    <a:pt x="4399" y="678"/>
                  </a:lnTo>
                  <a:lnTo>
                    <a:pt x="4420" y="692"/>
                  </a:lnTo>
                  <a:lnTo>
                    <a:pt x="4491" y="760"/>
                  </a:lnTo>
                  <a:lnTo>
                    <a:pt x="4565" y="835"/>
                  </a:lnTo>
                  <a:lnTo>
                    <a:pt x="4475" y="924"/>
                  </a:lnTo>
                  <a:lnTo>
                    <a:pt x="4456" y="939"/>
                  </a:lnTo>
                  <a:lnTo>
                    <a:pt x="4433" y="947"/>
                  </a:lnTo>
                  <a:lnTo>
                    <a:pt x="4410" y="948"/>
                  </a:lnTo>
                  <a:lnTo>
                    <a:pt x="4387" y="943"/>
                  </a:lnTo>
                  <a:lnTo>
                    <a:pt x="4316" y="922"/>
                  </a:lnTo>
                  <a:lnTo>
                    <a:pt x="4242" y="920"/>
                  </a:lnTo>
                  <a:lnTo>
                    <a:pt x="4168" y="934"/>
                  </a:lnTo>
                  <a:lnTo>
                    <a:pt x="4100" y="967"/>
                  </a:lnTo>
                  <a:lnTo>
                    <a:pt x="4038" y="1016"/>
                  </a:lnTo>
                  <a:lnTo>
                    <a:pt x="3760" y="1304"/>
                  </a:lnTo>
                  <a:lnTo>
                    <a:pt x="3752" y="1316"/>
                  </a:lnTo>
                  <a:lnTo>
                    <a:pt x="3749" y="1329"/>
                  </a:lnTo>
                  <a:lnTo>
                    <a:pt x="3751" y="1342"/>
                  </a:lnTo>
                  <a:lnTo>
                    <a:pt x="3758" y="1354"/>
                  </a:lnTo>
                  <a:lnTo>
                    <a:pt x="3770" y="1364"/>
                  </a:lnTo>
                  <a:lnTo>
                    <a:pt x="3785" y="1368"/>
                  </a:lnTo>
                  <a:lnTo>
                    <a:pt x="3800" y="1366"/>
                  </a:lnTo>
                  <a:lnTo>
                    <a:pt x="3814" y="1358"/>
                  </a:lnTo>
                  <a:lnTo>
                    <a:pt x="4096" y="1086"/>
                  </a:lnTo>
                  <a:lnTo>
                    <a:pt x="4109" y="1078"/>
                  </a:lnTo>
                  <a:lnTo>
                    <a:pt x="4125" y="1076"/>
                  </a:lnTo>
                  <a:lnTo>
                    <a:pt x="4139" y="1080"/>
                  </a:lnTo>
                  <a:lnTo>
                    <a:pt x="4152" y="1090"/>
                  </a:lnTo>
                  <a:lnTo>
                    <a:pt x="4155" y="1094"/>
                  </a:lnTo>
                  <a:lnTo>
                    <a:pt x="4162" y="1107"/>
                  </a:lnTo>
                  <a:lnTo>
                    <a:pt x="4164" y="1120"/>
                  </a:lnTo>
                  <a:lnTo>
                    <a:pt x="4160" y="1134"/>
                  </a:lnTo>
                  <a:lnTo>
                    <a:pt x="4152" y="1146"/>
                  </a:lnTo>
                  <a:lnTo>
                    <a:pt x="3857" y="1416"/>
                  </a:lnTo>
                  <a:lnTo>
                    <a:pt x="3848" y="1427"/>
                  </a:lnTo>
                  <a:lnTo>
                    <a:pt x="3845" y="1441"/>
                  </a:lnTo>
                  <a:lnTo>
                    <a:pt x="3846" y="1455"/>
                  </a:lnTo>
                  <a:lnTo>
                    <a:pt x="3855" y="1471"/>
                  </a:lnTo>
                  <a:lnTo>
                    <a:pt x="3867" y="1481"/>
                  </a:lnTo>
                  <a:lnTo>
                    <a:pt x="3881" y="1485"/>
                  </a:lnTo>
                  <a:lnTo>
                    <a:pt x="3896" y="1483"/>
                  </a:lnTo>
                  <a:lnTo>
                    <a:pt x="3909" y="1475"/>
                  </a:lnTo>
                  <a:lnTo>
                    <a:pt x="4207" y="1218"/>
                  </a:lnTo>
                  <a:lnTo>
                    <a:pt x="4221" y="1210"/>
                  </a:lnTo>
                  <a:lnTo>
                    <a:pt x="4235" y="1208"/>
                  </a:lnTo>
                  <a:lnTo>
                    <a:pt x="4249" y="1212"/>
                  </a:lnTo>
                  <a:lnTo>
                    <a:pt x="4263" y="1223"/>
                  </a:lnTo>
                  <a:lnTo>
                    <a:pt x="4271" y="1236"/>
                  </a:lnTo>
                  <a:lnTo>
                    <a:pt x="4272" y="1251"/>
                  </a:lnTo>
                  <a:lnTo>
                    <a:pt x="4268" y="1265"/>
                  </a:lnTo>
                  <a:lnTo>
                    <a:pt x="4258" y="1277"/>
                  </a:lnTo>
                  <a:lnTo>
                    <a:pt x="3952" y="1527"/>
                  </a:lnTo>
                  <a:lnTo>
                    <a:pt x="3943" y="1538"/>
                  </a:lnTo>
                  <a:lnTo>
                    <a:pt x="3939" y="1553"/>
                  </a:lnTo>
                  <a:lnTo>
                    <a:pt x="3940" y="1567"/>
                  </a:lnTo>
                  <a:lnTo>
                    <a:pt x="3949" y="1585"/>
                  </a:lnTo>
                  <a:lnTo>
                    <a:pt x="3960" y="1594"/>
                  </a:lnTo>
                  <a:lnTo>
                    <a:pt x="3973" y="1598"/>
                  </a:lnTo>
                  <a:lnTo>
                    <a:pt x="3987" y="1597"/>
                  </a:lnTo>
                  <a:lnTo>
                    <a:pt x="4001" y="1590"/>
                  </a:lnTo>
                  <a:lnTo>
                    <a:pt x="4317" y="1345"/>
                  </a:lnTo>
                  <a:lnTo>
                    <a:pt x="4330" y="1339"/>
                  </a:lnTo>
                  <a:lnTo>
                    <a:pt x="4345" y="1338"/>
                  </a:lnTo>
                  <a:lnTo>
                    <a:pt x="4358" y="1342"/>
                  </a:lnTo>
                  <a:lnTo>
                    <a:pt x="4369" y="1351"/>
                  </a:lnTo>
                  <a:lnTo>
                    <a:pt x="4373" y="1354"/>
                  </a:lnTo>
                  <a:lnTo>
                    <a:pt x="4380" y="1368"/>
                  </a:lnTo>
                  <a:lnTo>
                    <a:pt x="4381" y="1383"/>
                  </a:lnTo>
                  <a:lnTo>
                    <a:pt x="4376" y="1398"/>
                  </a:lnTo>
                  <a:lnTo>
                    <a:pt x="4366" y="1410"/>
                  </a:lnTo>
                  <a:lnTo>
                    <a:pt x="4051" y="1640"/>
                  </a:lnTo>
                  <a:lnTo>
                    <a:pt x="4040" y="1652"/>
                  </a:lnTo>
                  <a:lnTo>
                    <a:pt x="4035" y="1666"/>
                  </a:lnTo>
                  <a:lnTo>
                    <a:pt x="4036" y="1681"/>
                  </a:lnTo>
                  <a:lnTo>
                    <a:pt x="4044" y="1696"/>
                  </a:lnTo>
                  <a:lnTo>
                    <a:pt x="4055" y="1705"/>
                  </a:lnTo>
                  <a:lnTo>
                    <a:pt x="4068" y="1709"/>
                  </a:lnTo>
                  <a:lnTo>
                    <a:pt x="4081" y="1709"/>
                  </a:lnTo>
                  <a:lnTo>
                    <a:pt x="4094" y="1703"/>
                  </a:lnTo>
                  <a:lnTo>
                    <a:pt x="4434" y="1473"/>
                  </a:lnTo>
                  <a:lnTo>
                    <a:pt x="4492" y="1422"/>
                  </a:lnTo>
                  <a:lnTo>
                    <a:pt x="4534" y="1361"/>
                  </a:lnTo>
                  <a:lnTo>
                    <a:pt x="4560" y="1293"/>
                  </a:lnTo>
                  <a:lnTo>
                    <a:pt x="4568" y="1221"/>
                  </a:lnTo>
                  <a:lnTo>
                    <a:pt x="4560" y="1148"/>
                  </a:lnTo>
                  <a:lnTo>
                    <a:pt x="4558" y="1123"/>
                  </a:lnTo>
                  <a:lnTo>
                    <a:pt x="4563" y="1100"/>
                  </a:lnTo>
                  <a:lnTo>
                    <a:pt x="4575" y="1078"/>
                  </a:lnTo>
                  <a:lnTo>
                    <a:pt x="4592" y="1061"/>
                  </a:lnTo>
                  <a:lnTo>
                    <a:pt x="4709" y="978"/>
                  </a:lnTo>
                  <a:lnTo>
                    <a:pt x="4807" y="1072"/>
                  </a:lnTo>
                  <a:lnTo>
                    <a:pt x="4861" y="1121"/>
                  </a:lnTo>
                  <a:lnTo>
                    <a:pt x="4917" y="1172"/>
                  </a:lnTo>
                  <a:lnTo>
                    <a:pt x="4977" y="1223"/>
                  </a:lnTo>
                  <a:lnTo>
                    <a:pt x="5103" y="1320"/>
                  </a:lnTo>
                  <a:lnTo>
                    <a:pt x="5198" y="1378"/>
                  </a:lnTo>
                  <a:lnTo>
                    <a:pt x="5267" y="1405"/>
                  </a:lnTo>
                  <a:lnTo>
                    <a:pt x="5315" y="1408"/>
                  </a:lnTo>
                  <a:lnTo>
                    <a:pt x="5347" y="1397"/>
                  </a:lnTo>
                  <a:lnTo>
                    <a:pt x="5367" y="1378"/>
                  </a:lnTo>
                  <a:lnTo>
                    <a:pt x="5382" y="1354"/>
                  </a:lnTo>
                  <a:lnTo>
                    <a:pt x="5388" y="1320"/>
                  </a:lnTo>
                  <a:close/>
                </a:path>
              </a:pathLst>
            </a:custGeom>
            <a:solidFill>
              <a:srgbClr val="C1D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9" name="ZoneTexte 28">
            <a:extLst>
              <a:ext uri="{FF2B5EF4-FFF2-40B4-BE49-F238E27FC236}">
                <a16:creationId xmlns:a16="http://schemas.microsoft.com/office/drawing/2014/main" id="{2F72163B-F7AA-2633-8F96-A924E8EF0AA3}"/>
              </a:ext>
            </a:extLst>
          </p:cNvPr>
          <p:cNvSpPr txBox="1"/>
          <p:nvPr/>
        </p:nvSpPr>
        <p:spPr>
          <a:xfrm>
            <a:off x="1005800" y="2774967"/>
            <a:ext cx="4583049" cy="3416320"/>
          </a:xfrm>
          <a:prstGeom prst="rect">
            <a:avLst/>
          </a:prstGeom>
          <a:noFill/>
        </p:spPr>
        <p:txBody>
          <a:bodyPr wrap="square" rtlCol="0">
            <a:spAutoFit/>
          </a:bodyPr>
          <a:lstStyle/>
          <a:p>
            <a:endParaRPr lang="fr-FR" dirty="0">
              <a:latin typeface="+mj-lt"/>
            </a:endParaRPr>
          </a:p>
          <a:p>
            <a:endParaRPr lang="fr-FR" dirty="0">
              <a:latin typeface="+mj-lt"/>
            </a:endParaRPr>
          </a:p>
          <a:p>
            <a:r>
              <a:rPr lang="fr-FR" dirty="0">
                <a:latin typeface="+mj-lt"/>
              </a:rPr>
              <a:t>Le bâtiment (600 m²) et le terrain (3.5 ha) sont propriétés de Mulhouse Alsace Agglomération (m2A). m2A les met à  disposition  de  l’association,  qui  doit  les gérer avec la mission de sensibiliser les publics à la nature et aux sujets environnementaux.</a:t>
            </a:r>
          </a:p>
          <a:p>
            <a:endParaRPr lang="fr-FR" dirty="0">
              <a:latin typeface="+mj-lt"/>
            </a:endParaRPr>
          </a:p>
          <a:p>
            <a:r>
              <a:rPr lang="fr-FR" dirty="0">
                <a:latin typeface="+mj-lt"/>
              </a:rPr>
              <a:t>Le terrain d’intervention du Moulin Nature est le territoire de l’agglomération, soit 39 communes, et 274 000 habitants.</a:t>
            </a:r>
          </a:p>
        </p:txBody>
      </p:sp>
      <p:sp>
        <p:nvSpPr>
          <p:cNvPr id="30" name="ZoneTexte 29">
            <a:extLst>
              <a:ext uri="{FF2B5EF4-FFF2-40B4-BE49-F238E27FC236}">
                <a16:creationId xmlns:a16="http://schemas.microsoft.com/office/drawing/2014/main" id="{8CAD4D13-9C8D-7A94-5BED-8480E6667F28}"/>
              </a:ext>
            </a:extLst>
          </p:cNvPr>
          <p:cNvSpPr txBox="1"/>
          <p:nvPr/>
        </p:nvSpPr>
        <p:spPr>
          <a:xfrm>
            <a:off x="1219200" y="2293045"/>
            <a:ext cx="2786468" cy="707886"/>
          </a:xfrm>
          <a:prstGeom prst="rect">
            <a:avLst/>
          </a:prstGeom>
          <a:noFill/>
        </p:spPr>
        <p:txBody>
          <a:bodyPr wrap="none" rtlCol="0">
            <a:spAutoFit/>
          </a:bodyPr>
          <a:lstStyle/>
          <a:p>
            <a:r>
              <a:rPr lang="fr-FR" sz="4000" dirty="0">
                <a:solidFill>
                  <a:srgbClr val="698973"/>
                </a:solidFill>
              </a:rPr>
              <a:t>Le bâtiment </a:t>
            </a:r>
            <a:endParaRPr lang="fr-FR" dirty="0">
              <a:solidFill>
                <a:srgbClr val="698973"/>
              </a:solidFill>
            </a:endParaRPr>
          </a:p>
        </p:txBody>
      </p:sp>
      <p:sp>
        <p:nvSpPr>
          <p:cNvPr id="31" name="ZoneTexte 30">
            <a:extLst>
              <a:ext uri="{FF2B5EF4-FFF2-40B4-BE49-F238E27FC236}">
                <a16:creationId xmlns:a16="http://schemas.microsoft.com/office/drawing/2014/main" id="{E7DE045A-9F5B-5B7E-DAA9-EEB678EF8D29}"/>
              </a:ext>
            </a:extLst>
          </p:cNvPr>
          <p:cNvSpPr txBox="1"/>
          <p:nvPr/>
        </p:nvSpPr>
        <p:spPr>
          <a:xfrm>
            <a:off x="7812090" y="2208993"/>
            <a:ext cx="2188433" cy="369332"/>
          </a:xfrm>
          <a:prstGeom prst="rect">
            <a:avLst/>
          </a:prstGeom>
          <a:solidFill>
            <a:schemeClr val="bg1"/>
          </a:solidFill>
        </p:spPr>
        <p:txBody>
          <a:bodyPr wrap="square" rtlCol="0">
            <a:spAutoFit/>
          </a:bodyPr>
          <a:lstStyle/>
          <a:p>
            <a:r>
              <a:rPr lang="fr-FR" sz="1800" i="1" dirty="0"/>
              <a:t>Rez-de-chaussée</a:t>
            </a:r>
          </a:p>
        </p:txBody>
      </p:sp>
      <p:sp>
        <p:nvSpPr>
          <p:cNvPr id="2048" name="Text 2"/>
          <p:cNvSpPr/>
          <p:nvPr/>
        </p:nvSpPr>
        <p:spPr>
          <a:xfrm>
            <a:off x="3578899" y="625749"/>
            <a:ext cx="7472601" cy="694373"/>
          </a:xfrm>
          <a:prstGeom prst="rect">
            <a:avLst/>
          </a:prstGeom>
          <a:noFill/>
          <a:ln/>
        </p:spPr>
        <p:txBody>
          <a:bodyPr wrap="none" rtlCol="0" anchor="t"/>
          <a:lstStyle/>
          <a:p>
            <a:pPr marL="0" indent="0" algn="ctr">
              <a:lnSpc>
                <a:spcPts val="5468"/>
              </a:lnSpc>
              <a:buNone/>
            </a:pPr>
            <a:r>
              <a:rPr lang="en-US" sz="6600" b="1" kern="0" spc="-157" dirty="0">
                <a:solidFill>
                  <a:srgbClr val="E9E1D2"/>
                </a:solidFill>
                <a:latin typeface="+mj-lt"/>
                <a:ea typeface="Bitter" pitchFamily="34" charset="-122"/>
              </a:rPr>
              <a:t>Nos</a:t>
            </a:r>
            <a:r>
              <a:rPr lang="en-US" sz="4374" kern="0" spc="-131" dirty="0">
                <a:solidFill>
                  <a:srgbClr val="2C3F42"/>
                </a:solidFill>
                <a:latin typeface="Bitter" pitchFamily="34" charset="0"/>
                <a:ea typeface="Bitter" pitchFamily="34" charset="-122"/>
                <a:cs typeface="Bitter" pitchFamily="34" charset="-120"/>
              </a:rPr>
              <a:t> </a:t>
            </a:r>
            <a:r>
              <a:rPr lang="en-US" sz="6600" b="1" kern="0" spc="-157" dirty="0">
                <a:solidFill>
                  <a:srgbClr val="E9E1D2"/>
                </a:solidFill>
                <a:latin typeface="+mj-lt"/>
                <a:ea typeface="Bitter" pitchFamily="34" charset="-122"/>
              </a:rPr>
              <a:t>installations</a:t>
            </a:r>
          </a:p>
        </p:txBody>
      </p:sp>
      <p:pic>
        <p:nvPicPr>
          <p:cNvPr id="2049" name="Image 2048">
            <a:extLst>
              <a:ext uri="{FF2B5EF4-FFF2-40B4-BE49-F238E27FC236}">
                <a16:creationId xmlns:a16="http://schemas.microsoft.com/office/drawing/2014/main" id="{38F0F276-B1E6-8708-FA3C-0963229384F4}"/>
              </a:ext>
            </a:extLst>
          </p:cNvPr>
          <p:cNvPicPr>
            <a:picLocks noChangeAspect="1"/>
          </p:cNvPicPr>
          <p:nvPr/>
        </p:nvPicPr>
        <p:blipFill>
          <a:blip r:embed="rId4"/>
          <a:stretch>
            <a:fillRect/>
          </a:stretch>
        </p:blipFill>
        <p:spPr>
          <a:xfrm>
            <a:off x="4853248" y="1470858"/>
            <a:ext cx="5086932" cy="664522"/>
          </a:xfrm>
          <a:prstGeom prst="rect">
            <a:avLst/>
          </a:prstGeom>
        </p:spPr>
      </p:pic>
    </p:spTree>
    <p:extLst>
      <p:ext uri="{BB962C8B-B14F-4D97-AF65-F5344CB8AC3E}">
        <p14:creationId xmlns:p14="http://schemas.microsoft.com/office/powerpoint/2010/main" val="95533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1AF3E525-9702-10A4-1275-C9ECADDA1FC5}"/>
              </a:ext>
            </a:extLst>
          </p:cNvPr>
          <p:cNvPicPr>
            <a:picLocks noChangeAspect="1"/>
          </p:cNvPicPr>
          <p:nvPr/>
        </p:nvPicPr>
        <p:blipFill rotWithShape="1">
          <a:blip r:embed="rId2"/>
          <a:srcRect l="8334" t="12279" r="13735" b="13668"/>
          <a:stretch/>
        </p:blipFill>
        <p:spPr>
          <a:xfrm>
            <a:off x="2940522" y="1411202"/>
            <a:ext cx="9169770" cy="6094276"/>
          </a:xfrm>
          <a:prstGeom prst="rect">
            <a:avLst/>
          </a:prstGeom>
        </p:spPr>
      </p:pic>
      <p:sp>
        <p:nvSpPr>
          <p:cNvPr id="2" name="ZoneTexte 1">
            <a:extLst>
              <a:ext uri="{FF2B5EF4-FFF2-40B4-BE49-F238E27FC236}">
                <a16:creationId xmlns:a16="http://schemas.microsoft.com/office/drawing/2014/main" id="{85480FA0-3BEB-3628-202C-07BA3BD0D015}"/>
              </a:ext>
            </a:extLst>
          </p:cNvPr>
          <p:cNvSpPr txBox="1"/>
          <p:nvPr/>
        </p:nvSpPr>
        <p:spPr>
          <a:xfrm>
            <a:off x="1237940" y="1333881"/>
            <a:ext cx="2188433" cy="369332"/>
          </a:xfrm>
          <a:prstGeom prst="rect">
            <a:avLst/>
          </a:prstGeom>
          <a:solidFill>
            <a:schemeClr val="bg1"/>
          </a:solidFill>
        </p:spPr>
        <p:txBody>
          <a:bodyPr wrap="square" rtlCol="0">
            <a:spAutoFit/>
          </a:bodyPr>
          <a:lstStyle/>
          <a:p>
            <a:r>
              <a:rPr lang="fr-FR" sz="1800" i="1" dirty="0"/>
              <a:t>1</a:t>
            </a:r>
            <a:r>
              <a:rPr lang="fr-FR" sz="1800" i="1" baseline="30000" dirty="0"/>
              <a:t>er</a:t>
            </a:r>
            <a:r>
              <a:rPr lang="fr-FR" sz="1800" i="1" dirty="0"/>
              <a:t> étage</a:t>
            </a:r>
          </a:p>
        </p:txBody>
      </p:sp>
    </p:spTree>
    <p:extLst>
      <p:ext uri="{BB962C8B-B14F-4D97-AF65-F5344CB8AC3E}">
        <p14:creationId xmlns:p14="http://schemas.microsoft.com/office/powerpoint/2010/main" val="538655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97a6deb-d5e9-432d-a9cc-671d565639b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4331310FB89D41BDF5C93E23C98123" ma:contentTypeVersion="16" ma:contentTypeDescription="Crée un document." ma:contentTypeScope="" ma:versionID="50261575ee6757d883eb03a3bb784032">
  <xsd:schema xmlns:xsd="http://www.w3.org/2001/XMLSchema" xmlns:xs="http://www.w3.org/2001/XMLSchema" xmlns:p="http://schemas.microsoft.com/office/2006/metadata/properties" xmlns:ns3="797a6deb-d5e9-432d-a9cc-671d565639bd" xmlns:ns4="a4817b77-6e52-40d7-8f72-c2963d851f7a" targetNamespace="http://schemas.microsoft.com/office/2006/metadata/properties" ma:root="true" ma:fieldsID="1e4c2e92d99067f12ede1afc97404183" ns3:_="" ns4:_="">
    <xsd:import namespace="797a6deb-d5e9-432d-a9cc-671d565639bd"/>
    <xsd:import namespace="a4817b77-6e52-40d7-8f72-c2963d851f7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ystemTag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7a6deb-d5e9-432d-a9cc-671d565639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817b77-6e52-40d7-8f72-c2963d851f7a"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SharingHintHash" ma:index="13"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DF518A-E8CF-4242-BA95-462C042E1AFE}">
  <ds:schemaRefs>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documentManagement/types"/>
    <ds:schemaRef ds:uri="http://purl.org/dc/dcmitype/"/>
    <ds:schemaRef ds:uri="a4817b77-6e52-40d7-8f72-c2963d851f7a"/>
    <ds:schemaRef ds:uri="797a6deb-d5e9-432d-a9cc-671d565639b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B9386A0-E7B1-4788-983F-FDC780EE80EB}">
  <ds:schemaRefs>
    <ds:schemaRef ds:uri="http://schemas.microsoft.com/sharepoint/v3/contenttype/forms"/>
  </ds:schemaRefs>
</ds:datastoreItem>
</file>

<file path=customXml/itemProps3.xml><?xml version="1.0" encoding="utf-8"?>
<ds:datastoreItem xmlns:ds="http://schemas.openxmlformats.org/officeDocument/2006/customXml" ds:itemID="{E913BAFB-49FD-4F98-BC4C-707773B45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7a6deb-d5e9-432d-a9cc-671d565639bd"/>
    <ds:schemaRef ds:uri="a4817b77-6e52-40d7-8f72-c2963d851f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419</TotalTime>
  <Words>4129</Words>
  <Application>Microsoft Office PowerPoint</Application>
  <PresentationFormat>Personnalisé</PresentationFormat>
  <Paragraphs>312</Paragraphs>
  <Slides>22</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Aptos Narrow</vt:lpstr>
      <vt:lpstr>Arial</vt:lpstr>
      <vt:lpstr>Bitter</vt:lpstr>
      <vt:lpstr>Calibri</vt:lpstr>
      <vt:lpstr>Calibri Light</vt:lpstr>
      <vt:lpstr>Söhne</vt:lpstr>
      <vt:lpstr>Symbol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Rose-Anna Cablé, Le Moulin Nature</cp:lastModifiedBy>
  <cp:revision>26</cp:revision>
  <dcterms:created xsi:type="dcterms:W3CDTF">2024-01-24T11:02:20Z</dcterms:created>
  <dcterms:modified xsi:type="dcterms:W3CDTF">2024-04-15T13:23:51Z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0x010100E44331310FB89D41BDF5C93E23C98123</vt:lpwstr>
  </property>
</Properties>
</file>